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Lst>
  <p:sldSz cy="5143500" cx="9144000"/>
  <p:notesSz cx="6858000" cy="9144000"/>
  <p:embeddedFontLst>
    <p:embeddedFont>
      <p:font typeface="DM Sans Medium"/>
      <p:regular r:id="rId74"/>
      <p:bold r:id="rId75"/>
      <p:italic r:id="rId76"/>
      <p:boldItalic r:id="rId77"/>
    </p:embeddedFont>
    <p:embeddedFont>
      <p:font typeface="Helvetica Neue"/>
      <p:regular r:id="rId78"/>
      <p:bold r:id="rId79"/>
      <p:italic r:id="rId80"/>
      <p:boldItalic r:id="rId81"/>
    </p:embeddedFont>
    <p:embeddedFont>
      <p:font typeface="Helvetica Neue Light"/>
      <p:regular r:id="rId82"/>
      <p:bold r:id="rId83"/>
      <p:italic r:id="rId84"/>
      <p:boldItalic r:id="rId85"/>
    </p:embeddedFont>
    <p:embeddedFont>
      <p:font typeface="DM Sans"/>
      <p:regular r:id="rId86"/>
      <p:bold r:id="rId87"/>
      <p:italic r:id="rId88"/>
      <p:boldItalic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460"/>
        <p:guide pos="300"/>
        <p:guide pos="289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HelveticaNeueLight-italic.fntdata"/><Relationship Id="rId83" Type="http://schemas.openxmlformats.org/officeDocument/2006/relationships/font" Target="fonts/HelveticaNeueLight-bold.fntdata"/><Relationship Id="rId42" Type="http://schemas.openxmlformats.org/officeDocument/2006/relationships/slide" Target="slides/slide37.xml"/><Relationship Id="rId86" Type="http://schemas.openxmlformats.org/officeDocument/2006/relationships/font" Target="fonts/DMSans-regular.fntdata"/><Relationship Id="rId41" Type="http://schemas.openxmlformats.org/officeDocument/2006/relationships/slide" Target="slides/slide36.xml"/><Relationship Id="rId85" Type="http://schemas.openxmlformats.org/officeDocument/2006/relationships/font" Target="fonts/HelveticaNeueLight-boldItalic.fntdata"/><Relationship Id="rId44" Type="http://schemas.openxmlformats.org/officeDocument/2006/relationships/slide" Target="slides/slide39.xml"/><Relationship Id="rId88" Type="http://schemas.openxmlformats.org/officeDocument/2006/relationships/font" Target="fonts/DMSans-italic.fntdata"/><Relationship Id="rId43" Type="http://schemas.openxmlformats.org/officeDocument/2006/relationships/slide" Target="slides/slide38.xml"/><Relationship Id="rId87" Type="http://schemas.openxmlformats.org/officeDocument/2006/relationships/font" Target="fonts/DMSans-bold.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DMSans-boldItalic.fntdata"/><Relationship Id="rId80" Type="http://schemas.openxmlformats.org/officeDocument/2006/relationships/font" Target="fonts/HelveticaNeue-italic.fntdata"/><Relationship Id="rId82" Type="http://schemas.openxmlformats.org/officeDocument/2006/relationships/font" Target="fonts/HelveticaNeueLight-regular.fntdata"/><Relationship Id="rId81" Type="http://schemas.openxmlformats.org/officeDocument/2006/relationships/font" Target="fonts/HelveticaNeue-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font" Target="fonts/DMSansMedium-bold.fntdata"/><Relationship Id="rId30" Type="http://schemas.openxmlformats.org/officeDocument/2006/relationships/slide" Target="slides/slide25.xml"/><Relationship Id="rId74" Type="http://schemas.openxmlformats.org/officeDocument/2006/relationships/font" Target="fonts/DMSansMedium-regular.fntdata"/><Relationship Id="rId33" Type="http://schemas.openxmlformats.org/officeDocument/2006/relationships/slide" Target="slides/slide28.xml"/><Relationship Id="rId77" Type="http://schemas.openxmlformats.org/officeDocument/2006/relationships/font" Target="fonts/DMSansMedium-boldItalic.fntdata"/><Relationship Id="rId32" Type="http://schemas.openxmlformats.org/officeDocument/2006/relationships/slide" Target="slides/slide27.xml"/><Relationship Id="rId76" Type="http://schemas.openxmlformats.org/officeDocument/2006/relationships/font" Target="fonts/DMSansMedium-italic.fntdata"/><Relationship Id="rId35" Type="http://schemas.openxmlformats.org/officeDocument/2006/relationships/slide" Target="slides/slide30.xml"/><Relationship Id="rId79" Type="http://schemas.openxmlformats.org/officeDocument/2006/relationships/font" Target="fonts/HelveticaNeue-bold.fntdata"/><Relationship Id="rId34" Type="http://schemas.openxmlformats.org/officeDocument/2006/relationships/slide" Target="slides/slide29.xml"/><Relationship Id="rId78" Type="http://schemas.openxmlformats.org/officeDocument/2006/relationships/font" Target="fonts/HelveticaNeue-regular.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reate.kahoot.it/share/clase-2-listas-y-tuplas/ab0ba8e1-0390-493c-ba0d-280d237e133b" TargetMode="External"/><Relationship Id="rId3" Type="http://schemas.openxmlformats.org/officeDocument/2006/relationships/hyperlink" Target="https://docs.google.com/presentation/d/1Bl4q7Uvhl2G1wY2_tiEiZiapGkT6dYPF9a16vmUnzec/edit?usp=sharing"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3db26faad2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g13db26faad2_0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codear en vivo el tema</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3db26faad2_0_1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13db26faad2_0_17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codear en vivo el tema</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3db26faad2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g13db26faad2_0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codear en vivo el tema</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3db26faad2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13db26faad2_0_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codear en vivo el tema</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3db26faad2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13db26faad2_0_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codear en vivo el tema</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3db26faad2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g13db26faad2_0_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3db26faad2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g13db26faad2_0_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a:t>
            </a:r>
            <a:r>
              <a:rPr lang="es">
                <a:solidFill>
                  <a:schemeClr val="dk1"/>
                </a:solidFill>
                <a:latin typeface="DM Sans"/>
                <a:ea typeface="DM Sans"/>
                <a:cs typeface="DM Sans"/>
                <a:sym typeface="DM Sans"/>
              </a:rPr>
              <a:t>En esta instancia es importante que el docente muestre en vivo la resolución (codeo) de las funciones de listas y tuplas. Las siguientes ppt con las funciones quedarán de referencia para el estudiante luego de finalizada la clase, no para ser usada en la clase.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3db26faad2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13db26faad2_0_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solidFill>
                  <a:schemeClr val="dk1"/>
                </a:solidFill>
                <a:highlight>
                  <a:srgbClr val="DEFC52"/>
                </a:highlight>
                <a:latin typeface="DM Sans"/>
                <a:ea typeface="DM Sans"/>
                <a:cs typeface="DM Sans"/>
                <a:sym typeface="DM Sans"/>
              </a:rPr>
              <a:t>Estas slide tienen que presentarse en vivo para asegurarse que estudiantes comprendan el contenido</a:t>
            </a:r>
            <a:endParaRPr>
              <a:solidFill>
                <a:schemeClr val="dk1"/>
              </a:solidFill>
              <a:highlight>
                <a:srgbClr val="DEFC52"/>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3db26faad2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g13db26faad2_0_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solidFill>
                  <a:schemeClr val="dk1"/>
                </a:solidFill>
                <a:highlight>
                  <a:srgbClr val="DEFC52"/>
                </a:highlight>
                <a:latin typeface="DM Sans"/>
                <a:ea typeface="DM Sans"/>
                <a:cs typeface="DM Sans"/>
                <a:sym typeface="DM Sans"/>
              </a:rPr>
              <a:t>Estas slide tienen que presentarse en vivo para asegurarse que estudiantes comprendan el contenido</a:t>
            </a:r>
            <a:endParaRPr>
              <a:solidFill>
                <a:schemeClr val="dk1"/>
              </a:solidFill>
              <a:highlight>
                <a:srgbClr val="DEFC52"/>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403a253db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403a253db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3db26faad2_0_1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g13db26faad2_0_13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latin typeface="DM Sans"/>
                <a:ea typeface="DM Sans"/>
                <a:cs typeface="DM Sans"/>
                <a:sym typeface="DM Sans"/>
              </a:rPr>
              <a:t>Profesor/a: </a:t>
            </a:r>
            <a:r>
              <a:rPr lang="es">
                <a:latin typeface="DM Sans"/>
                <a:ea typeface="DM Sans"/>
                <a:cs typeface="DM Sans"/>
                <a:sym typeface="DM Sans"/>
              </a:rPr>
              <a:t>contenido codeado en Vivo</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3db26faad2_0_1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g13db26faad2_0_14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contenido codeado en Vivo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3db26faad2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g13db26faad2_0_4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403a253dba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403a253dba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403a253dba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403a253dba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403a253dba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403a253dba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contenido codeado en Vivo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3db26faad2_0_1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g13db26faad2_0_15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contenido codeado en Vivo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3db26faad2_0_1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g13db26faad2_0_16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contenido codeado en Vivo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3db26faad2_0_1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g13db26faad2_0_16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contenido codeado en Vivo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3db26faad2_0_1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g13db26faad2_0_10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contenido codeado en Vivo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3db26faad2_0_1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g13db26faad2_0_17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contenido codeado en Vivo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7a719f69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17a719f69f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contenido codeado en Vivo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403a253dba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g1403a253dba_0_2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contenido codeado en Vivo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3db26faad2_0_1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g13db26faad2_0_18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contenido codeado en Vivo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3db26faad2_0_1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g13db26faad2_0_19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contenido codeado en Vivo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3db26faad2_0_2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13db26faad2_0_20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3db26faad2_0_21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g13db26faad2_0_2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3db26faad2_0_2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g13db26faad2_0_23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3db26faad2_0_4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g13db26faad2_0_4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3db26faad2_0_2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g13db26faad2_0_25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latin typeface="DM Sans"/>
                <a:ea typeface="DM Sans"/>
                <a:cs typeface="DM Sans"/>
                <a:sym typeface="DM Sans"/>
              </a:rPr>
              <a:t>Profesor/a:</a:t>
            </a:r>
            <a:r>
              <a:rPr lang="es">
                <a:latin typeface="DM Sans"/>
                <a:ea typeface="DM Sans"/>
                <a:cs typeface="DM Sans"/>
                <a:sym typeface="DM Sans"/>
              </a:rPr>
              <a:t> mostrar en vivo el cotenido mediante codeo en consola.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3db26faad2_0_2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g13db26faad2_0_25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en vivo el cotenido mediante codeo en consola.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3db26faad2_0_2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g13db26faad2_0_25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en vivo el cotenido mediante codeo en consola.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3db26faad2_0_2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g13db26faad2_0_25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en vivo el cotenido mediante codeo en consola.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3db26faad2_0_2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g13db26faad2_0_25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en vivo el cotenido mediante codeo en consola.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3db26faad2_0_2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g13db26faad2_0_25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en vivo el cotenido mediante codeo en consola.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3db26faad2_0_2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g13db26faad2_0_26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en vivo el cotenido mediante codeo en consola.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3db26faad2_0_2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g13db26faad2_0_26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en vivo el cotenido mediante codeo en consola.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3db26faad2_0_2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g13db26faad2_0_26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en vivo el cotenido mediante codeo en consola.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3db26faad2_0_2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 name="Google Shape;510;g13db26faad2_0_26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en vivo el cotenido mediante codeo en consola.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3db26faad2_0_2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 name="Google Shape;520;g13db26faad2_0_26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en vivo el cotenido mediante codeo en consola.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4f5d059d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4f5d059d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403a253dba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g1403a253dba_0_2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en vivo el cotenido mediante codeo en consola.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3db26faad2_0_2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5" name="Google Shape;535;g13db26faad2_0_27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en vivo el cotenido mediante codeo en consola.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3db26faad2_0_2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 name="Google Shape;545;g13db26faad2_0_27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en vivo el cotenido mediante codeo en consola.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3db26faad2_0_2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 name="Google Shape;555;g13db26faad2_0_27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en vivo el cotenido mediante codeo en consola.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3db26faad2_0_2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0" name="Google Shape;560;g13db26faad2_0_27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en vivo el cotenido mediante codeo en consola.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4f5d059df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24f5d059df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3db26faad2_0_2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9" name="Google Shape;579;g13db26faad2_0_29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3db26faad2_0_30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 name="Google Shape;589;g13db26faad2_0_30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4ab3f9a5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14ab3f9a5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4ab3f9a57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4ab3f9a57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3db26faad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13db26faad2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sz="1200" u="sng">
                <a:solidFill>
                  <a:schemeClr val="hlink"/>
                </a:solidFill>
                <a:latin typeface="DM Sans"/>
                <a:ea typeface="DM Sans"/>
                <a:cs typeface="DM Sans"/>
                <a:sym typeface="DM Sans"/>
                <a:hlinkClick r:id="rId2"/>
              </a:rPr>
              <a:t>https://create.kahoot.it/share/clase-2-listas-y-tuplas/ab0ba8e1-0390-493c-ba0d-280d237e133b</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rPr>
              <a:t>Recuerda entrar al kahoot usando la cuenta de Coder. </a:t>
            </a:r>
            <a:br>
              <a:rPr b="1" lang="es">
                <a:solidFill>
                  <a:schemeClr val="dk1"/>
                </a:solidFill>
              </a:rPr>
            </a:br>
            <a:r>
              <a:rPr b="1" lang="es">
                <a:solidFill>
                  <a:schemeClr val="dk1"/>
                </a:solidFill>
              </a:rPr>
              <a:t>Instructivo de cómo usar Kahoot: </a:t>
            </a:r>
            <a:r>
              <a:rPr b="1" lang="es" u="sng">
                <a:solidFill>
                  <a:schemeClr val="hlink"/>
                </a:solidFill>
                <a:hlinkClick r:id="rId3"/>
              </a:rPr>
              <a:t>https://docs.google.com/presentation/d/1Bl4q7Uvhl2G1wY2_tiEiZiapGkT6dYPF9a16vmUnzec/edit?usp=sharing</a:t>
            </a:r>
            <a:br>
              <a:rPr b="1" lang="es">
                <a:solidFill>
                  <a:schemeClr val="dk1"/>
                </a:solidFill>
              </a:rPr>
            </a:br>
            <a:endParaRPr>
              <a:solidFill>
                <a:schemeClr val="dk1"/>
              </a:solidFill>
            </a:endParaRPr>
          </a:p>
          <a:p>
            <a:pPr indent="0" lvl="0" marL="457200" rtl="0" algn="l">
              <a:lnSpc>
                <a:spcPct val="100000"/>
              </a:lnSpc>
              <a:spcBef>
                <a:spcPts val="0"/>
              </a:spcBef>
              <a:spcAft>
                <a:spcPts val="0"/>
              </a:spcAft>
              <a:buSzPts val="1100"/>
              <a:buNone/>
            </a:pPr>
            <a:r>
              <a:t/>
            </a:r>
            <a:endParaRPr b="1">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3db26faad2_0_3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3" name="Google Shape;623;g13db26faad2_0_34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Portada de Material Ampliado</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3db26faad2_0_3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g13db26faad2_0_35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accent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accent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accent1"/>
                </a:solidFill>
                <a:latin typeface="DM Sans"/>
                <a:ea typeface="DM Sans"/>
                <a:cs typeface="DM Sans"/>
                <a:sym typeface="DM Sans"/>
              </a:rPr>
              <a:t>Enviar el contenido a integrar a contenidos@coderhouse.com para que lo podamos incluir en el Repositorio.</a:t>
            </a:r>
            <a:endParaRPr>
              <a:solidFill>
                <a:schemeClr val="accent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accent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accent1"/>
              </a:solidFill>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13db26faad2_0_3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2" name="Google Shape;642;g13db26faad2_0_36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3db26faad2_0_3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0" name="Google Shape;650;g13db26faad2_0_38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accent1"/>
              </a:solidFill>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3db26faad2_0_3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1" name="Google Shape;661;g13db26faad2_0_39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13db26faad2_0_40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6" name="Google Shape;666;g13db26faad2_0_40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13db26faad2_0_4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2" name="Google Shape;672;g13db26faad2_0_40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13db26faad2_0_40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7" name="Google Shape;677;g13db26faad2_0_40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3db26faad2_0_4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2" name="Google Shape;682;g13db26faad2_0_40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3db26faad2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13db26faad2_0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latin typeface="DM Sans"/>
                <a:ea typeface="DM Sans"/>
                <a:cs typeface="DM Sans"/>
                <a:sym typeface="DM Sans"/>
              </a:rPr>
              <a:t>Profesor/a:</a:t>
            </a:r>
            <a:r>
              <a:rPr lang="es">
                <a:latin typeface="DM Sans"/>
                <a:ea typeface="DM Sans"/>
                <a:cs typeface="DM Sans"/>
                <a:sym typeface="DM Sans"/>
              </a:rPr>
              <a:t> codear en vivo el tema</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3db26faad2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g13db26faad2_0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codear en vivo el tema</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9" name="Shape 9"/>
        <p:cNvGrpSpPr/>
        <p:nvPr/>
      </p:nvGrpSpPr>
      <p:grpSpPr>
        <a:xfrm>
          <a:off x="0" y="0"/>
          <a:ext cx="0" cy="0"/>
          <a:chOff x="0" y="0"/>
          <a:chExt cx="0" cy="0"/>
        </a:xfrm>
      </p:grpSpPr>
      <p:pic>
        <p:nvPicPr>
          <p:cNvPr id="10" name="Google Shape;10;p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8" name="Shape 28"/>
        <p:cNvGrpSpPr/>
        <p:nvPr/>
      </p:nvGrpSpPr>
      <p:grpSpPr>
        <a:xfrm>
          <a:off x="0" y="0"/>
          <a:ext cx="0" cy="0"/>
          <a:chOff x="0" y="0"/>
          <a:chExt cx="0" cy="0"/>
        </a:xfrm>
      </p:grpSpPr>
      <p:pic>
        <p:nvPicPr>
          <p:cNvPr id="29" name="Google Shape;29;p1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30" name="Shape 30"/>
        <p:cNvGrpSpPr/>
        <p:nvPr/>
      </p:nvGrpSpPr>
      <p:grpSpPr>
        <a:xfrm>
          <a:off x="0" y="0"/>
          <a:ext cx="0" cy="0"/>
          <a:chOff x="0" y="0"/>
          <a:chExt cx="0" cy="0"/>
        </a:xfrm>
      </p:grpSpPr>
      <p:sp>
        <p:nvSpPr>
          <p:cNvPr id="31" name="Google Shape;31;p1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 name="Google Shape;32;p1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33" name="Google Shape;33;p12"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34" name="Shape 34"/>
        <p:cNvGrpSpPr/>
        <p:nvPr/>
      </p:nvGrpSpPr>
      <p:grpSpPr>
        <a:xfrm>
          <a:off x="0" y="0"/>
          <a:ext cx="0" cy="0"/>
          <a:chOff x="0" y="0"/>
          <a:chExt cx="0" cy="0"/>
        </a:xfrm>
      </p:grpSpPr>
      <p:pic>
        <p:nvPicPr>
          <p:cNvPr id="35" name="Google Shape;35;p1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3">
  <p:cSld name="SECTION_HEADER_1_1_1_1_1_1_1_5">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14"/>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 name="Google Shape;38;p1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15"/>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 name="Google Shape;41;p1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1">
  <p:cSld name="SECTION_HEADER_1_1_1_1_1_1_1_1_2">
    <p:spTree>
      <p:nvGrpSpPr>
        <p:cNvPr id="42" name="Shape 42"/>
        <p:cNvGrpSpPr/>
        <p:nvPr/>
      </p:nvGrpSpPr>
      <p:grpSpPr>
        <a:xfrm>
          <a:off x="0" y="0"/>
          <a:ext cx="0" cy="0"/>
          <a:chOff x="0" y="0"/>
          <a:chExt cx="0" cy="0"/>
        </a:xfrm>
      </p:grpSpPr>
      <p:pic>
        <p:nvPicPr>
          <p:cNvPr id="43" name="Google Shape;43;p16"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5">
    <p:spTree>
      <p:nvGrpSpPr>
        <p:cNvPr id="44" name="Shape 44"/>
        <p:cNvGrpSpPr/>
        <p:nvPr/>
      </p:nvGrpSpPr>
      <p:grpSpPr>
        <a:xfrm>
          <a:off x="0" y="0"/>
          <a:ext cx="0" cy="0"/>
          <a:chOff x="0" y="0"/>
          <a:chExt cx="0" cy="0"/>
        </a:xfrm>
      </p:grpSpPr>
      <p:pic>
        <p:nvPicPr>
          <p:cNvPr id="45" name="Google Shape;45;p17"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1">
  <p:cSld name="SECTION_HEADER_1_1_1_2">
    <p:bg>
      <p:bgPr>
        <a:blipFill>
          <a:blip r:embed="rId2">
            <a:alphaModFix/>
          </a:blip>
          <a:stretch>
            <a:fillRect/>
          </a:stretch>
        </a:blipFill>
      </p:bgPr>
    </p:bg>
    <p:spTree>
      <p:nvGrpSpPr>
        <p:cNvPr id="46" name="Shape 46"/>
        <p:cNvGrpSpPr/>
        <p:nvPr/>
      </p:nvGrpSpPr>
      <p:grpSpPr>
        <a:xfrm>
          <a:off x="0" y="0"/>
          <a:ext cx="0" cy="0"/>
          <a:chOff x="0" y="0"/>
          <a:chExt cx="0" cy="0"/>
        </a:xfrm>
      </p:grpSpPr>
      <p:pic>
        <p:nvPicPr>
          <p:cNvPr id="47" name="Google Shape;47;p1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2">
  <p:cSld name="SECTION_HEADER_1_1_1_1_1_1_1_1_4">
    <p:spTree>
      <p:nvGrpSpPr>
        <p:cNvPr id="48" name="Shape 48"/>
        <p:cNvGrpSpPr/>
        <p:nvPr/>
      </p:nvGrpSpPr>
      <p:grpSpPr>
        <a:xfrm>
          <a:off x="0" y="0"/>
          <a:ext cx="0" cy="0"/>
          <a:chOff x="0" y="0"/>
          <a:chExt cx="0" cy="0"/>
        </a:xfrm>
      </p:grpSpPr>
      <p:pic>
        <p:nvPicPr>
          <p:cNvPr id="49" name="Google Shape;49;p19"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id="12" name="Google Shape;12;p3"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3" name="Shape 13"/>
        <p:cNvGrpSpPr/>
        <p:nvPr/>
      </p:nvGrpSpPr>
      <p:grpSpPr>
        <a:xfrm>
          <a:off x="0" y="0"/>
          <a:ext cx="0" cy="0"/>
          <a:chOff x="0" y="0"/>
          <a:chExt cx="0" cy="0"/>
        </a:xfrm>
      </p:grpSpPr>
      <p:pic>
        <p:nvPicPr>
          <p:cNvPr id="14" name="Google Shape;14;p4"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5" name="Shape 15"/>
        <p:cNvGrpSpPr/>
        <p:nvPr/>
      </p:nvGrpSpPr>
      <p:grpSpPr>
        <a:xfrm>
          <a:off x="0" y="0"/>
          <a:ext cx="0" cy="0"/>
          <a:chOff x="0" y="0"/>
          <a:chExt cx="0" cy="0"/>
        </a:xfrm>
      </p:grpSpPr>
      <p:pic>
        <p:nvPicPr>
          <p:cNvPr id="16" name="Google Shape;16;p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6"/>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 name="Google Shape;19;p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0" name="Shape 20"/>
        <p:cNvGrpSpPr/>
        <p:nvPr/>
      </p:nvGrpSpPr>
      <p:grpSpPr>
        <a:xfrm>
          <a:off x="0" y="0"/>
          <a:ext cx="0" cy="0"/>
          <a:chOff x="0" y="0"/>
          <a:chExt cx="0" cy="0"/>
        </a:xfrm>
      </p:grpSpPr>
      <p:pic>
        <p:nvPicPr>
          <p:cNvPr id="21" name="Google Shape;21;p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2" name="Shape 22"/>
        <p:cNvGrpSpPr/>
        <p:nvPr/>
      </p:nvGrpSpPr>
      <p:grpSpPr>
        <a:xfrm>
          <a:off x="0" y="0"/>
          <a:ext cx="0" cy="0"/>
          <a:chOff x="0" y="0"/>
          <a:chExt cx="0" cy="0"/>
        </a:xfrm>
      </p:grpSpPr>
      <p:pic>
        <p:nvPicPr>
          <p:cNvPr id="23" name="Google Shape;23;p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4" name="Shape 24"/>
        <p:cNvGrpSpPr/>
        <p:nvPr/>
      </p:nvGrpSpPr>
      <p:grpSpPr>
        <a:xfrm>
          <a:off x="0" y="0"/>
          <a:ext cx="0" cy="0"/>
          <a:chOff x="0" y="0"/>
          <a:chExt cx="0" cy="0"/>
        </a:xfrm>
      </p:grpSpPr>
      <p:pic>
        <p:nvPicPr>
          <p:cNvPr id="25" name="Google Shape;25;p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6" name="Shape 26"/>
        <p:cNvGrpSpPr/>
        <p:nvPr/>
      </p:nvGrpSpPr>
      <p:grpSpPr>
        <a:xfrm>
          <a:off x="0" y="0"/>
          <a:ext cx="0" cy="0"/>
          <a:chOff x="0" y="0"/>
          <a:chExt cx="0" cy="0"/>
        </a:xfrm>
      </p:grpSpPr>
      <p:pic>
        <p:nvPicPr>
          <p:cNvPr id="27" name="Google Shape;27;p1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8.png"/><Relationship Id="rId5" Type="http://schemas.openxmlformats.org/officeDocument/2006/relationships/slide" Target="/ppt/slides/slide7.xml"/><Relationship Id="rId6" Type="http://schemas.openxmlformats.org/officeDocument/2006/relationships/slide" Target="/ppt/slides/slide7.xml"/><Relationship Id="rId7" Type="http://schemas.openxmlformats.org/officeDocument/2006/relationships/slide" Target="/ppt/slides/slide23.xml"/><Relationship Id="rId8" Type="http://schemas.openxmlformats.org/officeDocument/2006/relationships/slide" Target="/ppt/slides/slide3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image" Target="../media/image36.png"/><Relationship Id="rId4"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 Id="rId3"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 Id="rId3"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 Id="rId3"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 Id="rId3"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 Id="rId3"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 Id="rId3"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 Id="rId3" Type="http://schemas.openxmlformats.org/officeDocument/2006/relationships/image" Target="../media/image2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8.xml"/><Relationship Id="rId3" Type="http://schemas.openxmlformats.org/officeDocument/2006/relationships/image" Target="../media/image2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9.xml"/><Relationship Id="rId3"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hyperlink" Target="https://github.com/CoderContenidos/Python-V4" TargetMode="External"/><Relationship Id="rId4" Type="http://schemas.openxmlformats.org/officeDocument/2006/relationships/image" Target="../media/image2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1.xml"/><Relationship Id="rId3" Type="http://schemas.openxmlformats.org/officeDocument/2006/relationships/image" Target="../media/image2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2.xml"/><Relationship Id="rId3" Type="http://schemas.openxmlformats.org/officeDocument/2006/relationships/image" Target="../media/image2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4.xml"/><Relationship Id="rId3" Type="http://schemas.openxmlformats.org/officeDocument/2006/relationships/image" Target="../media/image2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5.xml"/><Relationship Id="rId3" Type="http://schemas.openxmlformats.org/officeDocument/2006/relationships/hyperlink" Target="https://github.com/CoderContenidos/Python-V4" TargetMode="External"/><Relationship Id="rId4" Type="http://schemas.openxmlformats.org/officeDocument/2006/relationships/image" Target="../media/image2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3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1.jpg"/><Relationship Id="rId4" Type="http://schemas.openxmlformats.org/officeDocument/2006/relationships/image" Target="../media/image36.png"/><Relationship Id="rId5" Type="http://schemas.openxmlformats.org/officeDocument/2006/relationships/image" Target="../media/image1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hyperlink" Target="https://docs.google.com/presentation/d/1OLugBIxjRheVq5BxbD89jBSSPYvs_UYfo2y2RnC3P9Y/edit#slide=id.g14aa034a714_1_126" TargetMode="External"/><Relationship Id="rId4" Type="http://schemas.openxmlformats.org/officeDocument/2006/relationships/image" Target="../media/image38.png"/><Relationship Id="rId5" Type="http://schemas.openxmlformats.org/officeDocument/2006/relationships/image" Target="../media/image3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png"/><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hyperlink" Target="https://kahoot.it/" TargetMode="External"/><Relationship Id="rId4" Type="http://schemas.openxmlformats.org/officeDocument/2006/relationships/image" Target="../media/image2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0.xml"/><Relationship Id="rId3" Type="http://schemas.openxmlformats.org/officeDocument/2006/relationships/image" Target="../media/image3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1.xml"/><Relationship Id="rId3" Type="http://schemas.openxmlformats.org/officeDocument/2006/relationships/image" Target="../media/image35.png"/><Relationship Id="rId4" Type="http://schemas.openxmlformats.org/officeDocument/2006/relationships/hyperlink" Target="https://entrenamiento-python-basico.readthedocs.io/es/latest/leccion3/tipo_listas.html#:~:text=Una%20lista%20en%20Python%20es,el%20%C3%ADndice%20del%20primer%20elemento.&amp;text=La%20funci%C3%B3n%20len()%20devuelve,(su%20cantidad%20de%20elementos)." TargetMode="External"/><Relationship Id="rId5" Type="http://schemas.openxmlformats.org/officeDocument/2006/relationships/hyperlink" Target="http://conocepython.blogspot.com/p/metodos-de-las-listas.html" TargetMode="External"/><Relationship Id="rId6" Type="http://schemas.openxmlformats.org/officeDocument/2006/relationships/hyperlink" Target="https://entrenamiento-python-basico.readthedocs.io/es/latest/leccion3/tipo_tuplas.html" TargetMode="External"/><Relationship Id="rId7" Type="http://schemas.openxmlformats.org/officeDocument/2006/relationships/hyperlink" Target="https://colab.research.google.com/drive/1fypHKTXuhrTWqoYNb9FCe-pOo0JDsFNl?usp=sharing"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2.xml"/><Relationship Id="rId3" Type="http://schemas.openxmlformats.org/officeDocument/2006/relationships/image" Target="../media/image3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3.xml"/><Relationship Id="rId3" Type="http://schemas.openxmlformats.org/officeDocument/2006/relationships/image" Target="../media/image35.png"/><Relationship Id="rId4" Type="http://schemas.openxmlformats.org/officeDocument/2006/relationships/hyperlink" Target="https://www.youtube.com/watch?v=WhPcVxjjSNU&amp;list=PL124RB0umOHRmFyl5Q3aVSW7TjOSNu9hl&amp;index=8" TargetMode="External"/><Relationship Id="rId5" Type="http://schemas.openxmlformats.org/officeDocument/2006/relationships/hyperlink" Target="https://youtu.be/h5sfrF_1eb8"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20"/>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20"/>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 va a ser</a:t>
            </a:r>
            <a:endParaRPr b="1" i="0" sz="4000" u="none" cap="none" strike="noStrike">
              <a:solidFill>
                <a:srgbClr val="DEFC52"/>
              </a:solidFill>
              <a:latin typeface="DM Sans"/>
              <a:ea typeface="DM Sans"/>
              <a:cs typeface="DM Sans"/>
              <a:sym typeface="DM Sans"/>
            </a:endParaRPr>
          </a:p>
        </p:txBody>
      </p:sp>
      <p:sp>
        <p:nvSpPr>
          <p:cNvPr id="56" name="Google Shape;56;p20"/>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grabada</a:t>
            </a:r>
            <a:endParaRPr b="1" i="0" sz="4000" u="none" cap="none" strike="noStrike">
              <a:solidFill>
                <a:srgbClr val="EAFF6A"/>
              </a:solidFill>
              <a:latin typeface="DM Sans"/>
              <a:ea typeface="DM Sans"/>
              <a:cs typeface="DM Sans"/>
              <a:sym typeface="DM Sans"/>
            </a:endParaRPr>
          </a:p>
        </p:txBody>
      </p:sp>
      <p:sp>
        <p:nvSpPr>
          <p:cNvPr id="57" name="Google Shape;57;p20"/>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9"/>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Heterogéneas</a:t>
            </a:r>
            <a:endParaRPr b="1" i="0" sz="4000" u="none" cap="none" strike="noStrike">
              <a:solidFill>
                <a:schemeClr val="dk1"/>
              </a:solidFill>
              <a:latin typeface="DM Sans"/>
              <a:ea typeface="DM Sans"/>
              <a:cs typeface="DM Sans"/>
              <a:sym typeface="DM Sans"/>
            </a:endParaRPr>
          </a:p>
        </p:txBody>
      </p:sp>
      <p:sp>
        <p:nvSpPr>
          <p:cNvPr id="155" name="Google Shape;155;p29"/>
          <p:cNvSpPr txBox="1"/>
          <p:nvPr/>
        </p:nvSpPr>
        <p:spPr>
          <a:xfrm>
            <a:off x="457725" y="2211625"/>
            <a:ext cx="47301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En otros lenguajes, las listas tienen como restricción que permite tener un solo tipo de dato. Pero en Python, no tenemos esa restricción. Podemos tener una lista heterogénea que contenga números, variables, strings, o incluso otras listas, u otros tipos de datos que veremos más adelante.</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mi_lista =  [-11,     20   ,   3,   41]</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Font typeface="Arial"/>
              <a:buNone/>
            </a:pPr>
            <a:r>
              <a:rPr b="1" lang="es" sz="1350">
                <a:solidFill>
                  <a:schemeClr val="dk1"/>
                </a:solidFill>
                <a:latin typeface="DM Sans"/>
                <a:ea typeface="DM Sans"/>
                <a:cs typeface="DM Sans"/>
                <a:sym typeface="DM Sans"/>
              </a:rPr>
              <a:t>&gt;&gt;&gt; otra_lista = ['Hola', 'como', 'estas', '?']</a:t>
            </a:r>
            <a:endParaRPr sz="1350">
              <a:latin typeface="DM Sans"/>
              <a:ea typeface="DM Sans"/>
              <a:cs typeface="DM Sans"/>
              <a:sym typeface="DM Sans"/>
            </a:endParaRPr>
          </a:p>
        </p:txBody>
      </p:sp>
      <p:grpSp>
        <p:nvGrpSpPr>
          <p:cNvPr id="156" name="Google Shape;156;p29"/>
          <p:cNvGrpSpPr/>
          <p:nvPr/>
        </p:nvGrpSpPr>
        <p:grpSpPr>
          <a:xfrm>
            <a:off x="8328901" y="76198"/>
            <a:ext cx="738900" cy="738900"/>
            <a:chOff x="473351" y="619523"/>
            <a:chExt cx="738900" cy="738900"/>
          </a:xfrm>
        </p:grpSpPr>
        <p:sp>
          <p:nvSpPr>
            <p:cNvPr id="157" name="Google Shape;157;p29"/>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8" name="Google Shape;158;p29"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0"/>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4000">
                <a:solidFill>
                  <a:schemeClr val="dk1"/>
                </a:solidFill>
                <a:latin typeface="DM Sans"/>
                <a:ea typeface="DM Sans"/>
                <a:cs typeface="DM Sans"/>
                <a:sym typeface="DM Sans"/>
              </a:rPr>
              <a:t>Listas y Strings</a:t>
            </a:r>
            <a:endParaRPr b="1" sz="4000">
              <a:solidFill>
                <a:schemeClr val="dk1"/>
              </a:solidFill>
              <a:latin typeface="DM Sans"/>
              <a:ea typeface="DM Sans"/>
              <a:cs typeface="DM Sans"/>
              <a:sym typeface="DM Sans"/>
            </a:endParaRPr>
          </a:p>
        </p:txBody>
      </p:sp>
      <p:sp>
        <p:nvSpPr>
          <p:cNvPr id="164" name="Google Shape;164;p30"/>
          <p:cNvSpPr txBox="1"/>
          <p:nvPr/>
        </p:nvSpPr>
        <p:spPr>
          <a:xfrm>
            <a:off x="457725" y="1906825"/>
            <a:ext cx="47301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Las listas son muy parecidas a los string, ya que funciona exactamente igual con el índice y el slicing.</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Ejemplo:</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datos = [1, -5, 123 ,    34, 'Una cadena', 'Otra cadena', 'Pepito’]</a:t>
            </a:r>
            <a:endParaRPr b="1">
              <a:solidFill>
                <a:schemeClr val="dk1"/>
              </a:solidFill>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datos[0]</a:t>
            </a:r>
            <a:endParaRPr b="1">
              <a:solidFill>
                <a:schemeClr val="dk1"/>
              </a:solidFill>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1</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datos[-1]</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‘Pepito’</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datos[-2:]</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[‘Otra cadena’, ‘Pepito’]</a:t>
            </a:r>
            <a:endParaRPr b="1" sz="1350">
              <a:latin typeface="DM Sans"/>
              <a:ea typeface="DM Sans"/>
              <a:cs typeface="DM Sans"/>
              <a:sym typeface="DM Sans"/>
            </a:endParaRPr>
          </a:p>
        </p:txBody>
      </p:sp>
      <p:grpSp>
        <p:nvGrpSpPr>
          <p:cNvPr id="165" name="Google Shape;165;p30"/>
          <p:cNvGrpSpPr/>
          <p:nvPr/>
        </p:nvGrpSpPr>
        <p:grpSpPr>
          <a:xfrm>
            <a:off x="8328901" y="76198"/>
            <a:ext cx="738900" cy="738900"/>
            <a:chOff x="473351" y="619523"/>
            <a:chExt cx="738900" cy="738900"/>
          </a:xfrm>
        </p:grpSpPr>
        <p:sp>
          <p:nvSpPr>
            <p:cNvPr id="166" name="Google Shape;166;p30"/>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7" name="Google Shape;167;p30"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1"/>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4000">
                <a:solidFill>
                  <a:schemeClr val="dk1"/>
                </a:solidFill>
                <a:latin typeface="DM Sans"/>
                <a:ea typeface="DM Sans"/>
                <a:cs typeface="DM Sans"/>
                <a:sym typeface="DM Sans"/>
              </a:rPr>
              <a:t>Listas y Strings</a:t>
            </a:r>
            <a:endParaRPr b="1" sz="4000">
              <a:solidFill>
                <a:schemeClr val="dk1"/>
              </a:solidFill>
              <a:latin typeface="DM Sans"/>
              <a:ea typeface="DM Sans"/>
              <a:cs typeface="DM Sans"/>
              <a:sym typeface="DM Sans"/>
            </a:endParaRPr>
          </a:p>
        </p:txBody>
      </p:sp>
      <p:sp>
        <p:nvSpPr>
          <p:cNvPr id="173" name="Google Shape;173;p31"/>
          <p:cNvSpPr txBox="1"/>
          <p:nvPr/>
        </p:nvSpPr>
        <p:spPr>
          <a:xfrm>
            <a:off x="457725" y="1830625"/>
            <a:ext cx="4730100" cy="28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Otro</a:t>
            </a:r>
            <a:r>
              <a:rPr lang="es" sz="1350">
                <a:solidFill>
                  <a:schemeClr val="dk1"/>
                </a:solidFill>
                <a:latin typeface="DM Sans"/>
                <a:ea typeface="DM Sans"/>
                <a:cs typeface="DM Sans"/>
                <a:sym typeface="DM Sans"/>
              </a:rPr>
              <a:t> punto  en el que se parecen las listas a los strings, es que en ambos se puede concatenar, en este caso se </a:t>
            </a:r>
            <a:r>
              <a:rPr b="1" lang="es" sz="1350">
                <a:solidFill>
                  <a:schemeClr val="dk1"/>
                </a:solidFill>
                <a:latin typeface="DM Sans"/>
                <a:ea typeface="DM Sans"/>
                <a:cs typeface="DM Sans"/>
                <a:sym typeface="DM Sans"/>
              </a:rPr>
              <a:t>concatenan</a:t>
            </a:r>
            <a:r>
              <a:rPr lang="es" sz="1350">
                <a:solidFill>
                  <a:schemeClr val="dk1"/>
                </a:solidFill>
                <a:latin typeface="DM Sans"/>
                <a:ea typeface="DM Sans"/>
                <a:cs typeface="DM Sans"/>
                <a:sym typeface="DM Sans"/>
              </a:rPr>
              <a:t> listas.</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Ejemplo:</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datos = [1, -5, 123,34, ‘Una cadena’, ‘Otra cadena’]</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datos + [0, ‘Otra cadena distinta’, ‘Pepito’, -873758,123]</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[1, -5, 123,34, ‘Una cadena’, ‘Otra cadena’, 0, ‘Otra cadena distinta’, ‘Pepito’, -873758,123]</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numeros = [1,2,3,4]</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numeros + [5,6,7,8]</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[1,2,3,4,5,6,7,8]</a:t>
            </a:r>
            <a:endParaRPr b="1" sz="1350">
              <a:latin typeface="DM Sans"/>
              <a:ea typeface="DM Sans"/>
              <a:cs typeface="DM Sans"/>
              <a:sym typeface="DM Sans"/>
            </a:endParaRPr>
          </a:p>
        </p:txBody>
      </p:sp>
      <p:grpSp>
        <p:nvGrpSpPr>
          <p:cNvPr id="174" name="Google Shape;174;p31"/>
          <p:cNvGrpSpPr/>
          <p:nvPr/>
        </p:nvGrpSpPr>
        <p:grpSpPr>
          <a:xfrm>
            <a:off x="8328901" y="76198"/>
            <a:ext cx="738900" cy="738900"/>
            <a:chOff x="473351" y="619523"/>
            <a:chExt cx="738900" cy="738900"/>
          </a:xfrm>
        </p:grpSpPr>
        <p:sp>
          <p:nvSpPr>
            <p:cNvPr id="175" name="Google Shape;175;p31"/>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6" name="Google Shape;176;p31"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2"/>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Listas y Strings</a:t>
            </a:r>
            <a:endParaRPr b="1" i="0" sz="4000" u="none" cap="none" strike="noStrike">
              <a:solidFill>
                <a:schemeClr val="dk1"/>
              </a:solidFill>
              <a:latin typeface="DM Sans"/>
              <a:ea typeface="DM Sans"/>
              <a:cs typeface="DM Sans"/>
              <a:sym typeface="DM Sans"/>
            </a:endParaRPr>
          </a:p>
        </p:txBody>
      </p:sp>
      <p:sp>
        <p:nvSpPr>
          <p:cNvPr id="182" name="Google Shape;182;p32"/>
          <p:cNvSpPr txBox="1"/>
          <p:nvPr/>
        </p:nvSpPr>
        <p:spPr>
          <a:xfrm>
            <a:off x="457725" y="2211625"/>
            <a:ext cx="47301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Sin embargo, hay una diferencia entre listas y string, los strings son </a:t>
            </a:r>
            <a:r>
              <a:rPr b="1" lang="es" sz="1350">
                <a:solidFill>
                  <a:schemeClr val="dk1"/>
                </a:solidFill>
                <a:latin typeface="DM Sans"/>
                <a:ea typeface="DM Sans"/>
                <a:cs typeface="DM Sans"/>
                <a:sym typeface="DM Sans"/>
              </a:rPr>
              <a:t>inmutables</a:t>
            </a:r>
            <a:r>
              <a:rPr lang="es" sz="1350">
                <a:solidFill>
                  <a:schemeClr val="dk1"/>
                </a:solidFill>
                <a:latin typeface="DM Sans"/>
                <a:ea typeface="DM Sans"/>
                <a:cs typeface="DM Sans"/>
                <a:sym typeface="DM Sans"/>
              </a:rPr>
              <a:t>, pero, las listas son </a:t>
            </a:r>
            <a:r>
              <a:rPr b="1" lang="es" sz="1350">
                <a:solidFill>
                  <a:schemeClr val="dk1"/>
                </a:solidFill>
                <a:latin typeface="DM Sans"/>
                <a:ea typeface="DM Sans"/>
                <a:cs typeface="DM Sans"/>
                <a:sym typeface="DM Sans"/>
              </a:rPr>
              <a:t>mutables</a:t>
            </a:r>
            <a:r>
              <a:rPr lang="es" sz="1350">
                <a:solidFill>
                  <a:schemeClr val="dk1"/>
                </a:solidFill>
                <a:latin typeface="DM Sans"/>
                <a:ea typeface="DM Sans"/>
                <a:cs typeface="DM Sans"/>
                <a:sym typeface="DM Sans"/>
              </a:rPr>
              <a:t>, esto significa que si podemos reasignar sus ítems haciendo referencia con el índice.</a:t>
            </a:r>
            <a:br>
              <a:rPr lang="es" sz="1350">
                <a:solidFill>
                  <a:schemeClr val="dk1"/>
                </a:solidFill>
                <a:latin typeface="DM Sans"/>
                <a:ea typeface="DM Sans"/>
                <a:cs typeface="DM Sans"/>
                <a:sym typeface="DM Sans"/>
              </a:rPr>
            </a:br>
            <a:br>
              <a:rPr lang="es" sz="1350">
                <a:solidFill>
                  <a:schemeClr val="dk1"/>
                </a:solidFill>
                <a:latin typeface="DM Sans"/>
                <a:ea typeface="DM Sans"/>
                <a:cs typeface="DM Sans"/>
                <a:sym typeface="DM Sans"/>
              </a:rPr>
            </a:br>
            <a:r>
              <a:rPr lang="es" sz="1350">
                <a:solidFill>
                  <a:schemeClr val="dk1"/>
                </a:solidFill>
                <a:latin typeface="DM Sans"/>
                <a:ea typeface="DM Sans"/>
                <a:cs typeface="DM Sans"/>
                <a:sym typeface="DM Sans"/>
              </a:rPr>
              <a:t>Ejemplo:</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pares =  [0,2,4,5,8,10]</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pares[3] = 6</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[0,2,4,6,8,10]</a:t>
            </a:r>
            <a:endParaRPr b="1" sz="1350">
              <a:latin typeface="DM Sans"/>
              <a:ea typeface="DM Sans"/>
              <a:cs typeface="DM Sans"/>
              <a:sym typeface="DM Sans"/>
            </a:endParaRPr>
          </a:p>
        </p:txBody>
      </p:sp>
      <p:grpSp>
        <p:nvGrpSpPr>
          <p:cNvPr id="183" name="Google Shape;183;p32"/>
          <p:cNvGrpSpPr/>
          <p:nvPr/>
        </p:nvGrpSpPr>
        <p:grpSpPr>
          <a:xfrm>
            <a:off x="8328901" y="76198"/>
            <a:ext cx="738900" cy="738900"/>
            <a:chOff x="473351" y="619523"/>
            <a:chExt cx="738900" cy="738900"/>
          </a:xfrm>
        </p:grpSpPr>
        <p:sp>
          <p:nvSpPr>
            <p:cNvPr id="184" name="Google Shape;184;p32"/>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5" name="Google Shape;185;p32"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3"/>
          <p:cNvSpPr txBox="1"/>
          <p:nvPr/>
        </p:nvSpPr>
        <p:spPr>
          <a:xfrm>
            <a:off x="457725" y="1071050"/>
            <a:ext cx="58449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4000">
                <a:solidFill>
                  <a:schemeClr val="dk1"/>
                </a:solidFill>
                <a:latin typeface="DM Sans"/>
                <a:ea typeface="DM Sans"/>
                <a:cs typeface="DM Sans"/>
                <a:sym typeface="DM Sans"/>
              </a:rPr>
              <a:t>Asignación por slicing</a:t>
            </a:r>
            <a:endParaRPr b="1" sz="4000">
              <a:solidFill>
                <a:schemeClr val="dk1"/>
              </a:solidFill>
              <a:latin typeface="DM Sans"/>
              <a:ea typeface="DM Sans"/>
              <a:cs typeface="DM Sans"/>
              <a:sym typeface="DM Sans"/>
            </a:endParaRPr>
          </a:p>
        </p:txBody>
      </p:sp>
      <p:sp>
        <p:nvSpPr>
          <p:cNvPr id="191" name="Google Shape;191;p33"/>
          <p:cNvSpPr txBox="1"/>
          <p:nvPr/>
        </p:nvSpPr>
        <p:spPr>
          <a:xfrm>
            <a:off x="457725" y="1983025"/>
            <a:ext cx="47301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Como vimos, las listas son </a:t>
            </a:r>
            <a:r>
              <a:rPr b="1" lang="es" sz="1350">
                <a:solidFill>
                  <a:schemeClr val="dk1"/>
                </a:solidFill>
                <a:latin typeface="DM Sans"/>
                <a:ea typeface="DM Sans"/>
                <a:cs typeface="DM Sans"/>
                <a:sym typeface="DM Sans"/>
              </a:rPr>
              <a:t>mutables</a:t>
            </a:r>
            <a:r>
              <a:rPr lang="es" sz="1350">
                <a:solidFill>
                  <a:schemeClr val="dk1"/>
                </a:solidFill>
                <a:latin typeface="DM Sans"/>
                <a:ea typeface="DM Sans"/>
                <a:cs typeface="DM Sans"/>
                <a:sym typeface="DM Sans"/>
              </a:rPr>
              <a:t> por lo cual, podemos hacer algo que en python se denomina </a:t>
            </a:r>
            <a:r>
              <a:rPr b="1" lang="es" sz="1350">
                <a:solidFill>
                  <a:schemeClr val="dk1"/>
                </a:solidFill>
                <a:latin typeface="DM Sans"/>
                <a:ea typeface="DM Sans"/>
                <a:cs typeface="DM Sans"/>
                <a:sym typeface="DM Sans"/>
              </a:rPr>
              <a:t>asignación por slicing</a:t>
            </a:r>
            <a:r>
              <a:rPr lang="es" sz="1350">
                <a:solidFill>
                  <a:schemeClr val="dk1"/>
                </a:solidFill>
                <a:latin typeface="DM Sans"/>
                <a:ea typeface="DM Sans"/>
                <a:cs typeface="DM Sans"/>
                <a:sym typeface="DM Sans"/>
              </a:rPr>
              <a:t>. Esto se logra cuando modificamos cierta parte de la lista, y le damos otro valor.</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br>
              <a:rPr lang="es" sz="1350">
                <a:solidFill>
                  <a:schemeClr val="dk1"/>
                </a:solidFill>
                <a:latin typeface="DM Sans"/>
                <a:ea typeface="DM Sans"/>
                <a:cs typeface="DM Sans"/>
                <a:sym typeface="DM Sans"/>
              </a:rPr>
            </a:br>
            <a:r>
              <a:rPr lang="es" sz="1350">
                <a:solidFill>
                  <a:schemeClr val="dk1"/>
                </a:solidFill>
                <a:latin typeface="DM Sans"/>
                <a:ea typeface="DM Sans"/>
                <a:cs typeface="DM Sans"/>
                <a:sym typeface="DM Sans"/>
              </a:rPr>
              <a:t>Ejemplo:</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letras = ['a', 'b', 'c', 'd', 'e', 'f']</a:t>
            </a:r>
            <a:endParaRPr b="1">
              <a:solidFill>
                <a:schemeClr val="dk1"/>
              </a:solidFill>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letras[:3] = ['A', 'B', 'C']</a:t>
            </a:r>
            <a:endParaRPr b="1" sz="1350">
              <a:latin typeface="DM Sans"/>
              <a:ea typeface="DM Sans"/>
              <a:cs typeface="DM Sans"/>
              <a:sym typeface="DM Sans"/>
            </a:endParaRPr>
          </a:p>
        </p:txBody>
      </p:sp>
      <p:sp>
        <p:nvSpPr>
          <p:cNvPr id="192" name="Google Shape;192;p33"/>
          <p:cNvSpPr txBox="1"/>
          <p:nvPr/>
        </p:nvSpPr>
        <p:spPr>
          <a:xfrm>
            <a:off x="476250" y="42540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chemeClr val="dk1"/>
                </a:solidFill>
                <a:latin typeface="DM Sans"/>
                <a:ea typeface="DM Sans"/>
                <a:cs typeface="DM Sans"/>
                <a:sym typeface="DM Sans"/>
              </a:rPr>
              <a:t>'A', 'B', 'C', 'd', 'e', 'f</a:t>
            </a:r>
            <a:r>
              <a:rPr b="1" lang="es" sz="1000">
                <a:solidFill>
                  <a:schemeClr val="dk1"/>
                </a:solidFill>
                <a:latin typeface="DM Sans"/>
                <a:ea typeface="DM Sans"/>
                <a:cs typeface="DM Sans"/>
                <a:sym typeface="DM Sans"/>
              </a:rPr>
              <a:t>'</a:t>
            </a:r>
            <a:r>
              <a:rPr b="1" lang="es" sz="600">
                <a:solidFill>
                  <a:schemeClr val="dk1"/>
                </a:solidFill>
                <a:latin typeface="DM Sans"/>
                <a:ea typeface="DM Sans"/>
                <a:cs typeface="DM Sans"/>
                <a:sym typeface="DM Sans"/>
              </a:rPr>
              <a:t> </a:t>
            </a:r>
            <a:endParaRPr b="1" sz="1800">
              <a:solidFill>
                <a:schemeClr val="dk1"/>
              </a:solidFill>
              <a:latin typeface="DM Sans"/>
              <a:ea typeface="DM Sans"/>
              <a:cs typeface="DM Sans"/>
              <a:sym typeface="DM Sans"/>
            </a:endParaRPr>
          </a:p>
        </p:txBody>
      </p:sp>
      <p:grpSp>
        <p:nvGrpSpPr>
          <p:cNvPr id="193" name="Google Shape;193;p33"/>
          <p:cNvGrpSpPr/>
          <p:nvPr/>
        </p:nvGrpSpPr>
        <p:grpSpPr>
          <a:xfrm>
            <a:off x="8328901" y="76198"/>
            <a:ext cx="738900" cy="738900"/>
            <a:chOff x="473351" y="619523"/>
            <a:chExt cx="738900" cy="738900"/>
          </a:xfrm>
        </p:grpSpPr>
        <p:sp>
          <p:nvSpPr>
            <p:cNvPr id="194" name="Google Shape;194;p33"/>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5" name="Google Shape;195;p33"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Contenido destacado</a:t>
            </a:r>
            <a:endParaRPr b="1" i="0" sz="4000" u="none" cap="none" strike="noStrike">
              <a:solidFill>
                <a:srgbClr val="EAFF6A"/>
              </a:solidFill>
              <a:latin typeface="DM Sans"/>
              <a:ea typeface="DM Sans"/>
              <a:cs typeface="DM Sans"/>
              <a:sym typeface="DM Sans"/>
            </a:endParaRPr>
          </a:p>
        </p:txBody>
      </p:sp>
      <p:sp>
        <p:nvSpPr>
          <p:cNvPr id="201" name="Google Shape;201;p34"/>
          <p:cNvSpPr txBox="1"/>
          <p:nvPr/>
        </p:nvSpPr>
        <p:spPr>
          <a:xfrm>
            <a:off x="473350" y="1626100"/>
            <a:ext cx="7169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500">
                <a:solidFill>
                  <a:schemeClr val="lt1"/>
                </a:solidFill>
                <a:latin typeface="DM Sans"/>
                <a:ea typeface="DM Sans"/>
                <a:cs typeface="DM Sans"/>
                <a:sym typeface="DM Sans"/>
              </a:rPr>
              <a:t>Python no exige que sean los </a:t>
            </a:r>
            <a:r>
              <a:rPr b="1" lang="es" sz="2500">
                <a:solidFill>
                  <a:schemeClr val="lt1"/>
                </a:solidFill>
                <a:latin typeface="DM Sans"/>
                <a:ea typeface="DM Sans"/>
                <a:cs typeface="DM Sans"/>
                <a:sym typeface="DM Sans"/>
              </a:rPr>
              <a:t>mismos valores los que se </a:t>
            </a:r>
            <a:r>
              <a:rPr b="1" lang="es" sz="2500">
                <a:solidFill>
                  <a:schemeClr val="accent6"/>
                </a:solidFill>
                <a:latin typeface="DM Sans"/>
                <a:ea typeface="DM Sans"/>
                <a:cs typeface="DM Sans"/>
                <a:sym typeface="DM Sans"/>
              </a:rPr>
              <a:t>pueden reasignar.</a:t>
            </a:r>
            <a:endParaRPr b="1" sz="2500">
              <a:solidFill>
                <a:schemeClr val="accent6"/>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1" sz="2500">
              <a:solidFill>
                <a:srgbClr val="EAFF6A"/>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5"/>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207" name="Google Shape;207;p35"/>
          <p:cNvSpPr txBox="1"/>
          <p:nvPr/>
        </p:nvSpPr>
        <p:spPr>
          <a:xfrm>
            <a:off x="473350" y="1626100"/>
            <a:ext cx="7169400" cy="13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A continuación veremos ejemplos de listas y tuplas.</a:t>
            </a:r>
            <a:endParaRPr b="1" i="0" sz="2500" u="none" cap="none" strike="noStrike">
              <a:solidFill>
                <a:srgbClr val="B7B7B7"/>
              </a:solidFill>
              <a:latin typeface="Helvetica Neue"/>
              <a:ea typeface="Helvetica Neue"/>
              <a:cs typeface="Helvetica Neue"/>
              <a:sym typeface="Helvetica Neue"/>
            </a:endParaRPr>
          </a:p>
        </p:txBody>
      </p:sp>
      <p:grpSp>
        <p:nvGrpSpPr>
          <p:cNvPr id="208" name="Google Shape;208;p35"/>
          <p:cNvGrpSpPr/>
          <p:nvPr/>
        </p:nvGrpSpPr>
        <p:grpSpPr>
          <a:xfrm>
            <a:off x="473351" y="619523"/>
            <a:ext cx="738900" cy="738900"/>
            <a:chOff x="473351" y="619523"/>
            <a:chExt cx="738900" cy="738900"/>
          </a:xfrm>
        </p:grpSpPr>
        <p:sp>
          <p:nvSpPr>
            <p:cNvPr id="209" name="Google Shape;209;p3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0" name="Google Shape;210;p35"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grpSp>
        <p:nvGrpSpPr>
          <p:cNvPr id="215" name="Google Shape;215;p36"/>
          <p:cNvGrpSpPr/>
          <p:nvPr/>
        </p:nvGrpSpPr>
        <p:grpSpPr>
          <a:xfrm>
            <a:off x="2172088" y="1852650"/>
            <a:ext cx="197100" cy="197100"/>
            <a:chOff x="2172088" y="1852650"/>
            <a:chExt cx="197100" cy="197100"/>
          </a:xfrm>
        </p:grpSpPr>
        <p:sp>
          <p:nvSpPr>
            <p:cNvPr id="216" name="Google Shape;216;p36"/>
            <p:cNvSpPr/>
            <p:nvPr/>
          </p:nvSpPr>
          <p:spPr>
            <a:xfrm>
              <a:off x="2172088" y="1852650"/>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36"/>
            <p:cNvSpPr/>
            <p:nvPr/>
          </p:nvSpPr>
          <p:spPr>
            <a:xfrm>
              <a:off x="2227138" y="1907700"/>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8" name="Google Shape;218;p36"/>
          <p:cNvGrpSpPr/>
          <p:nvPr/>
        </p:nvGrpSpPr>
        <p:grpSpPr>
          <a:xfrm>
            <a:off x="2172088" y="2455775"/>
            <a:ext cx="197100" cy="197100"/>
            <a:chOff x="2172088" y="2455775"/>
            <a:chExt cx="197100" cy="197100"/>
          </a:xfrm>
        </p:grpSpPr>
        <p:sp>
          <p:nvSpPr>
            <p:cNvPr id="219" name="Google Shape;219;p36"/>
            <p:cNvSpPr/>
            <p:nvPr/>
          </p:nvSpPr>
          <p:spPr>
            <a:xfrm>
              <a:off x="2172088" y="2455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36"/>
            <p:cNvSpPr/>
            <p:nvPr/>
          </p:nvSpPr>
          <p:spPr>
            <a:xfrm>
              <a:off x="2227138" y="2510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21" name="Google Shape;221;p36"/>
          <p:cNvCxnSpPr>
            <a:endCxn id="219" idx="0"/>
          </p:cNvCxnSpPr>
          <p:nvPr/>
        </p:nvCxnSpPr>
        <p:spPr>
          <a:xfrm>
            <a:off x="2270638" y="2049875"/>
            <a:ext cx="0" cy="405900"/>
          </a:xfrm>
          <a:prstGeom prst="straightConnector1">
            <a:avLst/>
          </a:prstGeom>
          <a:noFill/>
          <a:ln cap="flat" cmpd="sng" w="9525">
            <a:solidFill>
              <a:srgbClr val="DEFC52"/>
            </a:solidFill>
            <a:prstDash val="solid"/>
            <a:round/>
            <a:headEnd len="sm" w="sm" type="none"/>
            <a:tailEnd len="sm" w="sm" type="none"/>
          </a:ln>
        </p:spPr>
      </p:cxnSp>
      <p:sp>
        <p:nvSpPr>
          <p:cNvPr id="222" name="Google Shape;222;p3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Paso a paso</a:t>
            </a:r>
            <a:endParaRPr b="1" i="0" sz="4000" u="none" cap="none" strike="noStrike">
              <a:solidFill>
                <a:schemeClr val="dk1"/>
              </a:solidFill>
              <a:latin typeface="DM Sans"/>
              <a:ea typeface="DM Sans"/>
              <a:cs typeface="DM Sans"/>
              <a:sym typeface="DM Sans"/>
            </a:endParaRPr>
          </a:p>
        </p:txBody>
      </p:sp>
      <p:sp>
        <p:nvSpPr>
          <p:cNvPr id="223" name="Google Shape;223;p36"/>
          <p:cNvSpPr txBox="1"/>
          <p:nvPr/>
        </p:nvSpPr>
        <p:spPr>
          <a:xfrm>
            <a:off x="2690573" y="17314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solidFill>
                  <a:schemeClr val="dk1"/>
                </a:solidFill>
                <a:latin typeface="DM Sans"/>
                <a:ea typeface="DM Sans"/>
                <a:cs typeface="DM Sans"/>
                <a:sym typeface="DM Sans"/>
              </a:rPr>
              <a:t>Borrar valores por slicing</a:t>
            </a:r>
            <a:endParaRPr b="0" i="0" sz="1350" u="none" cap="none" strike="noStrike">
              <a:solidFill>
                <a:schemeClr val="dk1"/>
              </a:solidFill>
              <a:latin typeface="DM Sans"/>
              <a:ea typeface="DM Sans"/>
              <a:cs typeface="DM Sans"/>
              <a:sym typeface="DM Sans"/>
            </a:endParaRPr>
          </a:p>
        </p:txBody>
      </p:sp>
      <p:sp>
        <p:nvSpPr>
          <p:cNvPr id="224" name="Google Shape;224;p36"/>
          <p:cNvSpPr txBox="1"/>
          <p:nvPr/>
        </p:nvSpPr>
        <p:spPr>
          <a:xfrm>
            <a:off x="2690573" y="2334538"/>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solidFill>
                  <a:schemeClr val="dk1"/>
                </a:solidFill>
                <a:latin typeface="DM Sans"/>
                <a:ea typeface="DM Sans"/>
                <a:cs typeface="DM Sans"/>
                <a:sym typeface="DM Sans"/>
              </a:rPr>
              <a:t>Funciones de listas</a:t>
            </a:r>
            <a:endParaRPr b="0" i="0" sz="1350" u="none" cap="none" strike="noStrike">
              <a:solidFill>
                <a:schemeClr val="dk1"/>
              </a:solidFill>
              <a:latin typeface="DM Sans"/>
              <a:ea typeface="DM Sans"/>
              <a:cs typeface="DM Sans"/>
              <a:sym typeface="DM Sans"/>
            </a:endParaRPr>
          </a:p>
        </p:txBody>
      </p:sp>
      <p:grpSp>
        <p:nvGrpSpPr>
          <p:cNvPr id="225" name="Google Shape;225;p36"/>
          <p:cNvGrpSpPr/>
          <p:nvPr/>
        </p:nvGrpSpPr>
        <p:grpSpPr>
          <a:xfrm>
            <a:off x="2172088" y="3082350"/>
            <a:ext cx="197100" cy="197100"/>
            <a:chOff x="2172088" y="3058775"/>
            <a:chExt cx="197100" cy="197100"/>
          </a:xfrm>
        </p:grpSpPr>
        <p:sp>
          <p:nvSpPr>
            <p:cNvPr id="226" name="Google Shape;226;p36"/>
            <p:cNvSpPr/>
            <p:nvPr/>
          </p:nvSpPr>
          <p:spPr>
            <a:xfrm>
              <a:off x="2172088" y="3058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36"/>
            <p:cNvSpPr/>
            <p:nvPr/>
          </p:nvSpPr>
          <p:spPr>
            <a:xfrm>
              <a:off x="2227138" y="3113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28" name="Google Shape;228;p36"/>
          <p:cNvCxnSpPr>
            <a:endCxn id="226" idx="0"/>
          </p:cNvCxnSpPr>
          <p:nvPr/>
        </p:nvCxnSpPr>
        <p:spPr>
          <a:xfrm>
            <a:off x="2270638" y="2676450"/>
            <a:ext cx="0" cy="405900"/>
          </a:xfrm>
          <a:prstGeom prst="straightConnector1">
            <a:avLst/>
          </a:prstGeom>
          <a:noFill/>
          <a:ln cap="flat" cmpd="sng" w="9525">
            <a:solidFill>
              <a:srgbClr val="DEFC52"/>
            </a:solidFill>
            <a:prstDash val="solid"/>
            <a:round/>
            <a:headEnd len="sm" w="sm" type="none"/>
            <a:tailEnd len="sm" w="sm" type="none"/>
          </a:ln>
        </p:spPr>
      </p:cxnSp>
      <p:grpSp>
        <p:nvGrpSpPr>
          <p:cNvPr id="229" name="Google Shape;229;p36"/>
          <p:cNvGrpSpPr/>
          <p:nvPr/>
        </p:nvGrpSpPr>
        <p:grpSpPr>
          <a:xfrm>
            <a:off x="2172088" y="3685475"/>
            <a:ext cx="197100" cy="197100"/>
            <a:chOff x="2172088" y="3661775"/>
            <a:chExt cx="197100" cy="197100"/>
          </a:xfrm>
        </p:grpSpPr>
        <p:sp>
          <p:nvSpPr>
            <p:cNvPr id="230" name="Google Shape;230;p36"/>
            <p:cNvSpPr/>
            <p:nvPr/>
          </p:nvSpPr>
          <p:spPr>
            <a:xfrm>
              <a:off x="2172088" y="3661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36"/>
            <p:cNvSpPr/>
            <p:nvPr/>
          </p:nvSpPr>
          <p:spPr>
            <a:xfrm>
              <a:off x="2227138" y="3716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32" name="Google Shape;232;p36"/>
          <p:cNvCxnSpPr>
            <a:endCxn id="230" idx="0"/>
          </p:cNvCxnSpPr>
          <p:nvPr/>
        </p:nvCxnSpPr>
        <p:spPr>
          <a:xfrm>
            <a:off x="2270638" y="3279575"/>
            <a:ext cx="0" cy="405900"/>
          </a:xfrm>
          <a:prstGeom prst="straightConnector1">
            <a:avLst/>
          </a:prstGeom>
          <a:noFill/>
          <a:ln cap="flat" cmpd="sng" w="9525">
            <a:solidFill>
              <a:srgbClr val="DEFC52"/>
            </a:solidFill>
            <a:prstDash val="solid"/>
            <a:round/>
            <a:headEnd len="sm" w="sm" type="none"/>
            <a:tailEnd len="sm" w="sm" type="none"/>
          </a:ln>
        </p:spPr>
      </p:cxnSp>
      <p:sp>
        <p:nvSpPr>
          <p:cNvPr id="233" name="Google Shape;233;p36"/>
          <p:cNvSpPr txBox="1"/>
          <p:nvPr/>
        </p:nvSpPr>
        <p:spPr>
          <a:xfrm>
            <a:off x="2690573" y="2984688"/>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solidFill>
                  <a:schemeClr val="dk1"/>
                </a:solidFill>
                <a:latin typeface="DM Sans"/>
                <a:ea typeface="DM Sans"/>
                <a:cs typeface="DM Sans"/>
                <a:sym typeface="DM Sans"/>
              </a:rPr>
              <a:t>Append</a:t>
            </a:r>
            <a:endParaRPr b="0" i="0" sz="1350" u="none" cap="none" strike="noStrike">
              <a:solidFill>
                <a:schemeClr val="dk1"/>
              </a:solidFill>
              <a:latin typeface="DM Sans"/>
              <a:ea typeface="DM Sans"/>
              <a:cs typeface="DM Sans"/>
              <a:sym typeface="DM Sans"/>
            </a:endParaRPr>
          </a:p>
        </p:txBody>
      </p:sp>
      <p:sp>
        <p:nvSpPr>
          <p:cNvPr id="234" name="Google Shape;234;p36"/>
          <p:cNvSpPr txBox="1"/>
          <p:nvPr/>
        </p:nvSpPr>
        <p:spPr>
          <a:xfrm>
            <a:off x="2690573" y="35878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solidFill>
                  <a:schemeClr val="dk1"/>
                </a:solidFill>
                <a:latin typeface="DM Sans"/>
                <a:ea typeface="DM Sans"/>
                <a:cs typeface="DM Sans"/>
                <a:sym typeface="DM Sans"/>
              </a:rPr>
              <a:t>Pop</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grpSp>
        <p:nvGrpSpPr>
          <p:cNvPr id="239" name="Google Shape;239;p37"/>
          <p:cNvGrpSpPr/>
          <p:nvPr/>
        </p:nvGrpSpPr>
        <p:grpSpPr>
          <a:xfrm>
            <a:off x="2172088" y="1852650"/>
            <a:ext cx="197100" cy="197100"/>
            <a:chOff x="2172088" y="1852650"/>
            <a:chExt cx="197100" cy="197100"/>
          </a:xfrm>
        </p:grpSpPr>
        <p:sp>
          <p:nvSpPr>
            <p:cNvPr id="240" name="Google Shape;240;p37"/>
            <p:cNvSpPr/>
            <p:nvPr/>
          </p:nvSpPr>
          <p:spPr>
            <a:xfrm>
              <a:off x="2172088" y="1852650"/>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37"/>
            <p:cNvSpPr/>
            <p:nvPr/>
          </p:nvSpPr>
          <p:spPr>
            <a:xfrm>
              <a:off x="2227138" y="1907700"/>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2" name="Google Shape;242;p37"/>
          <p:cNvGrpSpPr/>
          <p:nvPr/>
        </p:nvGrpSpPr>
        <p:grpSpPr>
          <a:xfrm>
            <a:off x="2172088" y="2455775"/>
            <a:ext cx="197100" cy="197100"/>
            <a:chOff x="2172088" y="2455775"/>
            <a:chExt cx="197100" cy="197100"/>
          </a:xfrm>
        </p:grpSpPr>
        <p:sp>
          <p:nvSpPr>
            <p:cNvPr id="243" name="Google Shape;243;p37"/>
            <p:cNvSpPr/>
            <p:nvPr/>
          </p:nvSpPr>
          <p:spPr>
            <a:xfrm>
              <a:off x="2172088" y="2455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37"/>
            <p:cNvSpPr/>
            <p:nvPr/>
          </p:nvSpPr>
          <p:spPr>
            <a:xfrm>
              <a:off x="2227138" y="2510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45" name="Google Shape;245;p37"/>
          <p:cNvCxnSpPr>
            <a:endCxn id="243" idx="0"/>
          </p:cNvCxnSpPr>
          <p:nvPr/>
        </p:nvCxnSpPr>
        <p:spPr>
          <a:xfrm>
            <a:off x="2270638" y="2049875"/>
            <a:ext cx="0" cy="405900"/>
          </a:xfrm>
          <a:prstGeom prst="straightConnector1">
            <a:avLst/>
          </a:prstGeom>
          <a:noFill/>
          <a:ln cap="flat" cmpd="sng" w="9525">
            <a:solidFill>
              <a:srgbClr val="DEFC52"/>
            </a:solidFill>
            <a:prstDash val="solid"/>
            <a:round/>
            <a:headEnd len="sm" w="sm" type="none"/>
            <a:tailEnd len="sm" w="sm" type="none"/>
          </a:ln>
        </p:spPr>
      </p:cxnSp>
      <p:sp>
        <p:nvSpPr>
          <p:cNvPr id="246" name="Google Shape;246;p3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Paso a paso</a:t>
            </a:r>
            <a:endParaRPr b="1" i="0" sz="4000" u="none" cap="none" strike="noStrike">
              <a:solidFill>
                <a:schemeClr val="dk1"/>
              </a:solidFill>
              <a:latin typeface="DM Sans"/>
              <a:ea typeface="DM Sans"/>
              <a:cs typeface="DM Sans"/>
              <a:sym typeface="DM Sans"/>
            </a:endParaRPr>
          </a:p>
        </p:txBody>
      </p:sp>
      <p:sp>
        <p:nvSpPr>
          <p:cNvPr id="247" name="Google Shape;247;p37"/>
          <p:cNvSpPr txBox="1"/>
          <p:nvPr/>
        </p:nvSpPr>
        <p:spPr>
          <a:xfrm>
            <a:off x="2690573" y="17314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solidFill>
                  <a:schemeClr val="dk1"/>
                </a:solidFill>
                <a:latin typeface="DM Sans"/>
                <a:ea typeface="DM Sans"/>
                <a:cs typeface="DM Sans"/>
                <a:sym typeface="DM Sans"/>
              </a:rPr>
              <a:t>Count+Index</a:t>
            </a:r>
            <a:endParaRPr b="0" i="0" sz="1350" u="none" cap="none" strike="noStrike">
              <a:solidFill>
                <a:schemeClr val="dk1"/>
              </a:solidFill>
              <a:latin typeface="DM Sans"/>
              <a:ea typeface="DM Sans"/>
              <a:cs typeface="DM Sans"/>
              <a:sym typeface="DM Sans"/>
            </a:endParaRPr>
          </a:p>
        </p:txBody>
      </p:sp>
      <p:sp>
        <p:nvSpPr>
          <p:cNvPr id="248" name="Google Shape;248;p37"/>
          <p:cNvSpPr txBox="1"/>
          <p:nvPr/>
        </p:nvSpPr>
        <p:spPr>
          <a:xfrm>
            <a:off x="2690573" y="2334538"/>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solidFill>
                  <a:schemeClr val="dk1"/>
                </a:solidFill>
                <a:latin typeface="DM Sans"/>
                <a:ea typeface="DM Sans"/>
                <a:cs typeface="DM Sans"/>
                <a:sym typeface="DM Sans"/>
              </a:rPr>
              <a:t>Tuplas</a:t>
            </a:r>
            <a:endParaRPr b="0" i="0" sz="1350" u="none" cap="none" strike="noStrike">
              <a:solidFill>
                <a:schemeClr val="dk1"/>
              </a:solidFill>
              <a:latin typeface="DM Sans"/>
              <a:ea typeface="DM Sans"/>
              <a:cs typeface="DM Sans"/>
              <a:sym typeface="DM Sans"/>
            </a:endParaRPr>
          </a:p>
        </p:txBody>
      </p:sp>
      <p:grpSp>
        <p:nvGrpSpPr>
          <p:cNvPr id="249" name="Google Shape;249;p37"/>
          <p:cNvGrpSpPr/>
          <p:nvPr/>
        </p:nvGrpSpPr>
        <p:grpSpPr>
          <a:xfrm>
            <a:off x="2172088" y="3082350"/>
            <a:ext cx="197100" cy="197100"/>
            <a:chOff x="2172088" y="3058775"/>
            <a:chExt cx="197100" cy="197100"/>
          </a:xfrm>
        </p:grpSpPr>
        <p:sp>
          <p:nvSpPr>
            <p:cNvPr id="250" name="Google Shape;250;p37"/>
            <p:cNvSpPr/>
            <p:nvPr/>
          </p:nvSpPr>
          <p:spPr>
            <a:xfrm>
              <a:off x="2172088" y="3058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37"/>
            <p:cNvSpPr/>
            <p:nvPr/>
          </p:nvSpPr>
          <p:spPr>
            <a:xfrm>
              <a:off x="2227138" y="3113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52" name="Google Shape;252;p37"/>
          <p:cNvCxnSpPr>
            <a:endCxn id="250" idx="0"/>
          </p:cNvCxnSpPr>
          <p:nvPr/>
        </p:nvCxnSpPr>
        <p:spPr>
          <a:xfrm>
            <a:off x="2270638" y="2676450"/>
            <a:ext cx="0" cy="405900"/>
          </a:xfrm>
          <a:prstGeom prst="straightConnector1">
            <a:avLst/>
          </a:prstGeom>
          <a:noFill/>
          <a:ln cap="flat" cmpd="sng" w="9525">
            <a:solidFill>
              <a:srgbClr val="DEFC52"/>
            </a:solidFill>
            <a:prstDash val="solid"/>
            <a:round/>
            <a:headEnd len="sm" w="sm" type="none"/>
            <a:tailEnd len="sm" w="sm" type="none"/>
          </a:ln>
        </p:spPr>
      </p:cxnSp>
      <p:grpSp>
        <p:nvGrpSpPr>
          <p:cNvPr id="253" name="Google Shape;253;p37"/>
          <p:cNvGrpSpPr/>
          <p:nvPr/>
        </p:nvGrpSpPr>
        <p:grpSpPr>
          <a:xfrm>
            <a:off x="2172088" y="3685475"/>
            <a:ext cx="197100" cy="197100"/>
            <a:chOff x="2172088" y="3661775"/>
            <a:chExt cx="197100" cy="197100"/>
          </a:xfrm>
        </p:grpSpPr>
        <p:sp>
          <p:nvSpPr>
            <p:cNvPr id="254" name="Google Shape;254;p37"/>
            <p:cNvSpPr/>
            <p:nvPr/>
          </p:nvSpPr>
          <p:spPr>
            <a:xfrm>
              <a:off x="2172088" y="3661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37"/>
            <p:cNvSpPr/>
            <p:nvPr/>
          </p:nvSpPr>
          <p:spPr>
            <a:xfrm>
              <a:off x="2227138" y="3716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56" name="Google Shape;256;p37"/>
          <p:cNvCxnSpPr>
            <a:endCxn id="254" idx="0"/>
          </p:cNvCxnSpPr>
          <p:nvPr/>
        </p:nvCxnSpPr>
        <p:spPr>
          <a:xfrm>
            <a:off x="2270638" y="3279575"/>
            <a:ext cx="0" cy="405900"/>
          </a:xfrm>
          <a:prstGeom prst="straightConnector1">
            <a:avLst/>
          </a:prstGeom>
          <a:noFill/>
          <a:ln cap="flat" cmpd="sng" w="9525">
            <a:solidFill>
              <a:srgbClr val="DEFC52"/>
            </a:solidFill>
            <a:prstDash val="solid"/>
            <a:round/>
            <a:headEnd len="sm" w="sm" type="none"/>
            <a:tailEnd len="sm" w="sm" type="none"/>
          </a:ln>
        </p:spPr>
      </p:cxnSp>
      <p:sp>
        <p:nvSpPr>
          <p:cNvPr id="257" name="Google Shape;257;p37"/>
          <p:cNvSpPr txBox="1"/>
          <p:nvPr/>
        </p:nvSpPr>
        <p:spPr>
          <a:xfrm>
            <a:off x="2690573" y="2984688"/>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solidFill>
                  <a:schemeClr val="dk1"/>
                </a:solidFill>
                <a:latin typeface="DM Sans"/>
                <a:ea typeface="DM Sans"/>
                <a:cs typeface="DM Sans"/>
                <a:sym typeface="DM Sans"/>
              </a:rPr>
              <a:t>Funciones de tuplas</a:t>
            </a:r>
            <a:endParaRPr b="0" i="0" sz="1350" u="none" cap="none" strike="noStrike">
              <a:solidFill>
                <a:schemeClr val="dk1"/>
              </a:solidFill>
              <a:latin typeface="DM Sans"/>
              <a:ea typeface="DM Sans"/>
              <a:cs typeface="DM Sans"/>
              <a:sym typeface="DM Sans"/>
            </a:endParaRPr>
          </a:p>
        </p:txBody>
      </p:sp>
      <p:sp>
        <p:nvSpPr>
          <p:cNvPr id="258" name="Google Shape;258;p37"/>
          <p:cNvSpPr txBox="1"/>
          <p:nvPr/>
        </p:nvSpPr>
        <p:spPr>
          <a:xfrm>
            <a:off x="2690573" y="35878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solidFill>
                  <a:schemeClr val="dk1"/>
                </a:solidFill>
                <a:latin typeface="DM Sans"/>
                <a:ea typeface="DM Sans"/>
                <a:cs typeface="DM Sans"/>
                <a:sym typeface="DM Sans"/>
              </a:rPr>
              <a:t>Anidación</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8"/>
          <p:cNvSpPr txBox="1"/>
          <p:nvPr/>
        </p:nvSpPr>
        <p:spPr>
          <a:xfrm>
            <a:off x="1461300" y="2202300"/>
            <a:ext cx="6221400" cy="669600"/>
          </a:xfrm>
          <a:prstGeom prst="rect">
            <a:avLst/>
          </a:prstGeom>
          <a:noFill/>
          <a:ln>
            <a:noFill/>
          </a:ln>
        </p:spPr>
        <p:txBody>
          <a:bodyPr anchorCtr="0" anchor="t" bIns="91425" lIns="91425" spcFirstLastPara="1" rIns="91425" wrap="square" tIns="91425">
            <a:spAutoFit/>
          </a:bodyPr>
          <a:lstStyle/>
          <a:p>
            <a:pPr indent="0" lvl="0" marL="457200" rtl="0" algn="ctr">
              <a:lnSpc>
                <a:spcPct val="90000"/>
              </a:lnSpc>
              <a:spcBef>
                <a:spcPts val="0"/>
              </a:spcBef>
              <a:spcAft>
                <a:spcPts val="0"/>
              </a:spcAft>
              <a:buNone/>
            </a:pPr>
            <a:r>
              <a:rPr b="1" lang="es" sz="3500">
                <a:solidFill>
                  <a:schemeClr val="dk1"/>
                </a:solidFill>
                <a:latin typeface="DM Sans"/>
                <a:ea typeface="DM Sans"/>
                <a:cs typeface="DM Sans"/>
                <a:sym typeface="DM Sans"/>
              </a:rPr>
              <a:t>Borrar valores por Slicing</a:t>
            </a:r>
            <a:endParaRPr b="1" sz="4000">
              <a:solidFill>
                <a:schemeClr val="dk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21"/>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Listas y tuplas</a:t>
            </a:r>
            <a:endParaRPr b="1" i="0" sz="4000" u="none" cap="none" strike="noStrike">
              <a:solidFill>
                <a:srgbClr val="EAFF6A"/>
              </a:solidFill>
              <a:latin typeface="DM Sans"/>
              <a:ea typeface="DM Sans"/>
              <a:cs typeface="DM Sans"/>
              <a:sym typeface="DM Sans"/>
            </a:endParaRPr>
          </a:p>
        </p:txBody>
      </p:sp>
      <p:sp>
        <p:nvSpPr>
          <p:cNvPr id="63" name="Google Shape;63;p21"/>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chemeClr val="lt1"/>
                </a:solidFill>
                <a:latin typeface="DM Sans"/>
                <a:ea typeface="DM Sans"/>
                <a:cs typeface="DM Sans"/>
                <a:sym typeface="DM Sans"/>
              </a:rPr>
              <a:t>Clase 0</a:t>
            </a:r>
            <a:r>
              <a:rPr b="1" lang="es" sz="1800">
                <a:solidFill>
                  <a:schemeClr val="lt1"/>
                </a:solidFill>
                <a:latin typeface="DM Sans"/>
                <a:ea typeface="DM Sans"/>
                <a:cs typeface="DM Sans"/>
                <a:sym typeface="DM Sans"/>
              </a:rPr>
              <a:t>2</a:t>
            </a:r>
            <a:r>
              <a:rPr b="1" i="0" lang="es" sz="1800" u="none" cap="none" strike="noStrike">
                <a:solidFill>
                  <a:schemeClr val="lt1"/>
                </a:solidFill>
                <a:latin typeface="DM Sans"/>
                <a:ea typeface="DM Sans"/>
                <a:cs typeface="DM Sans"/>
                <a:sym typeface="DM Sans"/>
              </a:rPr>
              <a:t>.</a:t>
            </a:r>
            <a:r>
              <a:rPr b="0" i="0" lang="es" sz="1800" u="none" cap="none" strike="noStrike">
                <a:solidFill>
                  <a:schemeClr val="lt1"/>
                </a:solidFill>
                <a:latin typeface="DM Sans"/>
                <a:ea typeface="DM Sans"/>
                <a:cs typeface="DM Sans"/>
                <a:sym typeface="DM Sans"/>
              </a:rPr>
              <a:t> </a:t>
            </a:r>
            <a:r>
              <a:rPr lang="es" sz="1800">
                <a:solidFill>
                  <a:schemeClr val="lt1"/>
                </a:solidFill>
                <a:latin typeface="DM Sans"/>
                <a:ea typeface="DM Sans"/>
                <a:cs typeface="DM Sans"/>
                <a:sym typeface="DM Sans"/>
              </a:rPr>
              <a:t>PYTHON</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9"/>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39"/>
          <p:cNvSpPr txBox="1"/>
          <p:nvPr/>
        </p:nvSpPr>
        <p:spPr>
          <a:xfrm>
            <a:off x="1832100" y="1352100"/>
            <a:ext cx="5653500" cy="288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Otra funcionalidad que podemos utilizar gracias a la mutabilidad de las listas y al slicing es borrar los ítems que queramos de una lista.</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Ejemplo: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&gt;&gt;&gt; letras = [‘a’, ‘b’, ‘c’, ‘d’, ‘e’, ‘f’]</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&gt;&gt;&gt; letras[:3] = [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[‘d’, ‘e’, ‘f’]</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De esta forma le decimos que </a:t>
            </a:r>
            <a:r>
              <a:rPr b="1" i="0" lang="es" sz="1350" u="none" cap="none" strike="noStrike">
                <a:solidFill>
                  <a:srgbClr val="000000"/>
                </a:solidFill>
                <a:latin typeface="DM Sans"/>
                <a:ea typeface="DM Sans"/>
                <a:cs typeface="DM Sans"/>
                <a:sym typeface="DM Sans"/>
              </a:rPr>
              <a:t>los 3 primeros valores son una lista vacía, entonces lo “borra”</a:t>
            </a:r>
            <a:r>
              <a:rPr b="0" i="0" lang="es" sz="1350" u="none" cap="none" strike="noStrike">
                <a:solidFill>
                  <a:srgbClr val="000000"/>
                </a:solidFill>
                <a:latin typeface="DM Sans"/>
                <a:ea typeface="DM Sans"/>
                <a:cs typeface="DM Sans"/>
                <a:sym typeface="DM Sans"/>
              </a:rPr>
              <a:t>.</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grpSp>
        <p:nvGrpSpPr>
          <p:cNvPr id="270" name="Google Shape;270;p39"/>
          <p:cNvGrpSpPr/>
          <p:nvPr/>
        </p:nvGrpSpPr>
        <p:grpSpPr>
          <a:xfrm>
            <a:off x="8328901" y="76198"/>
            <a:ext cx="738900" cy="738900"/>
            <a:chOff x="473351" y="619523"/>
            <a:chExt cx="738900" cy="738900"/>
          </a:xfrm>
        </p:grpSpPr>
        <p:sp>
          <p:nvSpPr>
            <p:cNvPr id="271" name="Google Shape;271;p39"/>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2" name="Google Shape;272;p39"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273" name="Google Shape;273;p39"/>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t/>
            </a:r>
            <a:endParaRPr b="1" i="0" sz="3500" u="none" cap="none" strike="noStrike">
              <a:solidFill>
                <a:srgbClr val="FFFFFF"/>
              </a:solidFill>
              <a:latin typeface="DM Sans"/>
              <a:ea typeface="DM Sans"/>
              <a:cs typeface="DM Sans"/>
              <a:sym typeface="DM Sans"/>
            </a:endParaRPr>
          </a:p>
        </p:txBody>
      </p:sp>
      <p:sp>
        <p:nvSpPr>
          <p:cNvPr id="274" name="Google Shape;274;p39"/>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rgbClr val="FFFFFF"/>
                </a:solidFill>
                <a:latin typeface="DM Sans"/>
                <a:ea typeface="DM Sans"/>
                <a:cs typeface="DM Sans"/>
                <a:sym typeface="DM Sans"/>
              </a:rPr>
              <a:t>Borrar valores por slicing</a:t>
            </a:r>
            <a:endParaRPr b="1" i="0" sz="3500" u="none" cap="none" strike="noStrike">
              <a:solidFill>
                <a:srgbClr val="FFFFFF"/>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0"/>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40"/>
          <p:cNvSpPr txBox="1"/>
          <p:nvPr/>
        </p:nvSpPr>
        <p:spPr>
          <a:xfrm>
            <a:off x="1745250" y="1716550"/>
            <a:ext cx="56535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¿Y si quisiéramos borrar todos los valores de una lista? En python podemos hacerlo de una forma muy sencilla, la cual sería </a:t>
            </a:r>
            <a:r>
              <a:rPr b="1" i="0" lang="es" sz="1350" u="none" cap="none" strike="noStrike">
                <a:solidFill>
                  <a:srgbClr val="000000"/>
                </a:solidFill>
                <a:latin typeface="DM Sans"/>
                <a:ea typeface="DM Sans"/>
                <a:cs typeface="DM Sans"/>
                <a:sym typeface="DM Sans"/>
              </a:rPr>
              <a:t>re asignar los ítems de dicha lista a una lista vacía</a:t>
            </a:r>
            <a:r>
              <a:rPr b="0" i="0" lang="es" sz="1350" u="none" cap="none" strike="noStrike">
                <a:solidFill>
                  <a:srgbClr val="000000"/>
                </a:solidFill>
                <a:latin typeface="DM Sans"/>
                <a:ea typeface="DM Sans"/>
                <a:cs typeface="DM Sans"/>
                <a:sym typeface="DM Sans"/>
              </a:rPr>
              <a:t>:</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Ejemplo: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&gt;&gt;&gt; letras = [‘a’, ‘b’, ‘c’, ‘d’, ‘e’, ‘f’]</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&gt;&gt;&gt;</a:t>
            </a:r>
            <a:r>
              <a:rPr b="1" i="1" lang="es" sz="1350" u="none" cap="none" strike="noStrike">
                <a:solidFill>
                  <a:srgbClr val="000000"/>
                </a:solidFill>
                <a:latin typeface="DM Sans"/>
                <a:ea typeface="DM Sans"/>
                <a:cs typeface="DM Sans"/>
                <a:sym typeface="DM Sans"/>
              </a:rPr>
              <a:t> letras = [  ]</a:t>
            </a:r>
            <a:endParaRPr b="1" i="1"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rgbClr val="000000"/>
                </a:solidFill>
                <a:latin typeface="DM Sans"/>
                <a:ea typeface="DM Sans"/>
                <a:cs typeface="DM Sans"/>
                <a:sym typeface="DM Sans"/>
              </a:rPr>
              <a:t>[]</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grpSp>
        <p:nvGrpSpPr>
          <p:cNvPr id="281" name="Google Shape;281;p40"/>
          <p:cNvGrpSpPr/>
          <p:nvPr/>
        </p:nvGrpSpPr>
        <p:grpSpPr>
          <a:xfrm>
            <a:off x="8328901" y="76198"/>
            <a:ext cx="738900" cy="738900"/>
            <a:chOff x="473351" y="619523"/>
            <a:chExt cx="738900" cy="738900"/>
          </a:xfrm>
        </p:grpSpPr>
        <p:sp>
          <p:nvSpPr>
            <p:cNvPr id="282" name="Google Shape;282;p40"/>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3" name="Google Shape;283;p40"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284" name="Google Shape;284;p40"/>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rgbClr val="FFFFFF"/>
                </a:solidFill>
                <a:latin typeface="DM Sans"/>
                <a:ea typeface="DM Sans"/>
                <a:cs typeface="DM Sans"/>
                <a:sym typeface="DM Sans"/>
              </a:rPr>
              <a:t>Borrar valores</a:t>
            </a:r>
            <a:endParaRPr b="1" i="0" sz="3500" u="none" cap="none" strike="noStrike">
              <a:solidFill>
                <a:srgbClr val="FFFFFF"/>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grpSp>
        <p:nvGrpSpPr>
          <p:cNvPr id="289" name="Google Shape;289;p41"/>
          <p:cNvGrpSpPr/>
          <p:nvPr/>
        </p:nvGrpSpPr>
        <p:grpSpPr>
          <a:xfrm>
            <a:off x="473371" y="619433"/>
            <a:ext cx="738905" cy="738905"/>
            <a:chOff x="575612" y="1950748"/>
            <a:chExt cx="431100" cy="431100"/>
          </a:xfrm>
        </p:grpSpPr>
        <p:sp>
          <p:nvSpPr>
            <p:cNvPr id="290" name="Google Shape;290;p41"/>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1" name="Google Shape;291;p41" title="ícono para pensar"/>
            <p:cNvPicPr preferRelativeResize="0"/>
            <p:nvPr/>
          </p:nvPicPr>
          <p:blipFill rotWithShape="1">
            <a:blip r:embed="rId3">
              <a:alphaModFix/>
            </a:blip>
            <a:srcRect b="0" l="0" r="0" t="0"/>
            <a:stretch/>
          </p:blipFill>
          <p:spPr>
            <a:xfrm>
              <a:off x="655125" y="2030288"/>
              <a:ext cx="272000" cy="272000"/>
            </a:xfrm>
            <a:prstGeom prst="rect">
              <a:avLst/>
            </a:prstGeom>
            <a:noFill/>
            <a:ln>
              <a:noFill/>
            </a:ln>
          </p:spPr>
        </p:pic>
      </p:grpSp>
      <p:sp>
        <p:nvSpPr>
          <p:cNvPr id="292" name="Google Shape;292;p41"/>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Para pensar</a:t>
            </a:r>
            <a:endParaRPr b="1" i="0" sz="3500" u="none" cap="none" strike="noStrike">
              <a:solidFill>
                <a:srgbClr val="EAFF6A"/>
              </a:solidFill>
              <a:latin typeface="DM Sans"/>
              <a:ea typeface="DM Sans"/>
              <a:cs typeface="DM Sans"/>
              <a:sym typeface="DM Sans"/>
            </a:endParaRPr>
          </a:p>
        </p:txBody>
      </p:sp>
      <p:sp>
        <p:nvSpPr>
          <p:cNvPr id="293" name="Google Shape;293;p41"/>
          <p:cNvSpPr txBox="1"/>
          <p:nvPr/>
        </p:nvSpPr>
        <p:spPr>
          <a:xfrm>
            <a:off x="473350" y="1626100"/>
            <a:ext cx="7169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2500"/>
              <a:buFont typeface="Arial"/>
              <a:buNone/>
            </a:pPr>
            <a:r>
              <a:rPr lang="es" sz="2500">
                <a:solidFill>
                  <a:srgbClr val="B7B7B7"/>
                </a:solidFill>
                <a:latin typeface="DM Sans"/>
                <a:ea typeface="DM Sans"/>
                <a:cs typeface="DM Sans"/>
                <a:sym typeface="DM Sans"/>
              </a:rPr>
              <a:t>¿Crees que esta forma nos sirve para instanciar una lista vacía de Python?  </a:t>
            </a:r>
            <a:r>
              <a:rPr b="1" lang="es" sz="2500">
                <a:solidFill>
                  <a:srgbClr val="B7B7B7"/>
                </a:solidFill>
                <a:latin typeface="Helvetica Neue"/>
                <a:ea typeface="Helvetica Neue"/>
                <a:cs typeface="Helvetica Neue"/>
                <a:sym typeface="Helvetica Neue"/>
              </a:rPr>
              <a:t> </a:t>
            </a:r>
            <a:endParaRPr sz="2500">
              <a:solidFill>
                <a:srgbClr val="B7B7B7"/>
              </a:solidFill>
              <a:latin typeface="DM Sans"/>
              <a:ea typeface="DM Sans"/>
              <a:cs typeface="DM Sans"/>
              <a:sym typeface="DM Sans"/>
            </a:endParaRPr>
          </a:p>
        </p:txBody>
      </p:sp>
      <p:sp>
        <p:nvSpPr>
          <p:cNvPr id="294" name="Google Shape;294;p41"/>
          <p:cNvSpPr txBox="1"/>
          <p:nvPr/>
        </p:nvSpPr>
        <p:spPr>
          <a:xfrm>
            <a:off x="473350" y="3279175"/>
            <a:ext cx="71694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2500"/>
              <a:buFont typeface="Arial"/>
              <a:buNone/>
            </a:pPr>
            <a:r>
              <a:t/>
            </a:r>
            <a:endParaRPr b="1" sz="2500">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2000" u="none" cap="none" strike="noStrike">
                <a:solidFill>
                  <a:schemeClr val="accent5"/>
                </a:solidFill>
                <a:latin typeface="DM Sans"/>
                <a:ea typeface="DM Sans"/>
                <a:cs typeface="DM Sans"/>
                <a:sym typeface="DM Sans"/>
              </a:rPr>
              <a:t>Contesta mediante el chat de Zoom </a:t>
            </a:r>
            <a:endParaRPr b="0" i="0" sz="2000" u="none" cap="none" strike="noStrike">
              <a:solidFill>
                <a:srgbClr val="83AEFB"/>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2"/>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Funciones de </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rgbClr val="EA90FF"/>
                </a:solidFill>
                <a:latin typeface="DM Sans"/>
                <a:ea typeface="DM Sans"/>
                <a:cs typeface="DM Sans"/>
                <a:sym typeface="DM Sans"/>
              </a:rPr>
              <a:t>lista</a:t>
            </a:r>
            <a:endParaRPr b="1" sz="4000">
              <a:solidFill>
                <a:srgbClr val="EA90FF"/>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¿Qué son?</a:t>
            </a:r>
            <a:endParaRPr b="1" sz="4000">
              <a:solidFill>
                <a:schemeClr val="dk1"/>
              </a:solidFill>
              <a:latin typeface="DM Sans"/>
              <a:ea typeface="DM Sans"/>
              <a:cs typeface="DM Sans"/>
              <a:sym typeface="DM Sans"/>
            </a:endParaRPr>
          </a:p>
        </p:txBody>
      </p:sp>
      <p:sp>
        <p:nvSpPr>
          <p:cNvPr id="305" name="Google Shape;305;p43"/>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En las listas, hay funciones que son muy interesantes e importantes, las </a:t>
            </a:r>
            <a:r>
              <a:rPr b="1" lang="es" sz="1350">
                <a:latin typeface="DM Sans"/>
                <a:ea typeface="DM Sans"/>
                <a:cs typeface="DM Sans"/>
                <a:sym typeface="DM Sans"/>
              </a:rPr>
              <a:t>funciones integradas</a:t>
            </a:r>
            <a:r>
              <a:rPr lang="es" sz="1350">
                <a:latin typeface="DM Sans"/>
                <a:ea typeface="DM Sans"/>
                <a:cs typeface="DM Sans"/>
                <a:sym typeface="DM Sans"/>
              </a:rPr>
              <a:t>. Las listas en Python tienen muchas funciones para utilizar, entre todas ellas vamos a nombrar las más importantes.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306" name="Google Shape;306;p43"/>
          <p:cNvSpPr txBox="1"/>
          <p:nvPr/>
        </p:nvSpPr>
        <p:spPr>
          <a:xfrm>
            <a:off x="4527575" y="1908175"/>
            <a:ext cx="38346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Hablaremos de las funciones en Python en próximas clases.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APPEND</a:t>
            </a:r>
            <a:endParaRPr b="1" sz="4000">
              <a:solidFill>
                <a:schemeClr val="dk1"/>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5"/>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45"/>
          <p:cNvSpPr txBox="1"/>
          <p:nvPr/>
        </p:nvSpPr>
        <p:spPr>
          <a:xfrm>
            <a:off x="1745250" y="1716550"/>
            <a:ext cx="56535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La primera función de las listas de la que estaremos hablando es APPEND. Esta función permite agregar un nuevo ítem al </a:t>
            </a:r>
            <a:r>
              <a:rPr b="1" lang="es" sz="1350">
                <a:solidFill>
                  <a:schemeClr val="dk1"/>
                </a:solidFill>
                <a:latin typeface="DM Sans"/>
                <a:ea typeface="DM Sans"/>
                <a:cs typeface="DM Sans"/>
                <a:sym typeface="DM Sans"/>
              </a:rPr>
              <a:t>final</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de una lista. La misma se escribe mi_lista</a:t>
            </a:r>
            <a:r>
              <a:rPr b="1" lang="es" sz="1350">
                <a:solidFill>
                  <a:schemeClr val="dk1"/>
                </a:solidFill>
                <a:latin typeface="DM Sans"/>
                <a:ea typeface="DM Sans"/>
                <a:cs typeface="DM Sans"/>
                <a:sym typeface="DM Sans"/>
              </a:rPr>
              <a:t>.append</a:t>
            </a:r>
            <a:r>
              <a:rPr lang="es" sz="1350">
                <a:solidFill>
                  <a:schemeClr val="dk1"/>
                </a:solidFill>
                <a:latin typeface="DM Sans"/>
                <a:ea typeface="DM Sans"/>
                <a:cs typeface="DM Sans"/>
                <a:sym typeface="DM Sans"/>
              </a:rPr>
              <a:t>(ítem_a_agregar)</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Ejemplo:</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1350">
                <a:solidFill>
                  <a:schemeClr val="dk1"/>
                </a:solidFill>
                <a:latin typeface="DM Sans"/>
                <a:ea typeface="DM Sans"/>
                <a:cs typeface="DM Sans"/>
                <a:sym typeface="DM Sans"/>
              </a:rPr>
              <a:t>&gt;&gt;&gt; numeros =  [1,2,3,4]</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1350">
                <a:solidFill>
                  <a:schemeClr val="dk1"/>
                </a:solidFill>
                <a:latin typeface="DM Sans"/>
                <a:ea typeface="DM Sans"/>
                <a:cs typeface="DM Sans"/>
                <a:sym typeface="DM Sans"/>
              </a:rPr>
              <a:t>&gt;&gt;&gt; numeros.append(5)</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1350">
                <a:solidFill>
                  <a:schemeClr val="dk1"/>
                </a:solidFill>
                <a:latin typeface="DM Sans"/>
                <a:ea typeface="DM Sans"/>
                <a:cs typeface="DM Sans"/>
                <a:sym typeface="DM Sans"/>
              </a:rPr>
              <a:t>[1,2,3,4,5]</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mi_lista </a:t>
            </a:r>
            <a:r>
              <a:rPr lang="es" sz="1350">
                <a:solidFill>
                  <a:schemeClr val="dk1"/>
                </a:solidFill>
                <a:latin typeface="DM Sans"/>
                <a:ea typeface="DM Sans"/>
                <a:cs typeface="DM Sans"/>
                <a:sym typeface="DM Sans"/>
              </a:rPr>
              <a:t>sería la lista a la que se le desee agregar el ítem, e </a:t>
            </a:r>
            <a:r>
              <a:rPr b="1" lang="es" sz="1350">
                <a:solidFill>
                  <a:schemeClr val="dk1"/>
                </a:solidFill>
                <a:latin typeface="DM Sans"/>
                <a:ea typeface="DM Sans"/>
                <a:cs typeface="DM Sans"/>
                <a:sym typeface="DM Sans"/>
              </a:rPr>
              <a:t>ítem_a_agregar</a:t>
            </a:r>
            <a:r>
              <a:rPr lang="es" sz="1350">
                <a:solidFill>
                  <a:schemeClr val="dk1"/>
                </a:solidFill>
                <a:latin typeface="DM Sans"/>
                <a:ea typeface="DM Sans"/>
                <a:cs typeface="DM Sans"/>
                <a:sym typeface="DM Sans"/>
              </a:rPr>
              <a:t> sería el ítem que deseemos agregar a la lista.</a:t>
            </a:r>
            <a:endParaRPr sz="1350">
              <a:latin typeface="DM Sans"/>
              <a:ea typeface="DM Sans"/>
              <a:cs typeface="DM Sans"/>
              <a:sym typeface="DM Sans"/>
            </a:endParaRPr>
          </a:p>
        </p:txBody>
      </p:sp>
      <p:grpSp>
        <p:nvGrpSpPr>
          <p:cNvPr id="318" name="Google Shape;318;p45"/>
          <p:cNvGrpSpPr/>
          <p:nvPr/>
        </p:nvGrpSpPr>
        <p:grpSpPr>
          <a:xfrm>
            <a:off x="8328901" y="76198"/>
            <a:ext cx="738900" cy="738900"/>
            <a:chOff x="473351" y="619523"/>
            <a:chExt cx="738900" cy="738900"/>
          </a:xfrm>
        </p:grpSpPr>
        <p:sp>
          <p:nvSpPr>
            <p:cNvPr id="319" name="Google Shape;319;p45"/>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0" name="Google Shape;320;p45"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321" name="Google Shape;321;p45"/>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rgbClr val="FFFFFF"/>
                </a:solidFill>
                <a:latin typeface="DM Sans"/>
                <a:ea typeface="DM Sans"/>
                <a:cs typeface="DM Sans"/>
                <a:sym typeface="DM Sans"/>
              </a:rPr>
              <a:t>Append</a:t>
            </a:r>
            <a:endParaRPr b="1" i="0" sz="3500" u="none" cap="none" strike="noStrike">
              <a:solidFill>
                <a:srgbClr val="FFFFFF"/>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6"/>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46"/>
          <p:cNvSpPr txBox="1"/>
          <p:nvPr/>
        </p:nvSpPr>
        <p:spPr>
          <a:xfrm>
            <a:off x="1745250" y="1716550"/>
            <a:ext cx="56535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No sólo acaba ahí. En la función append también podemos </a:t>
            </a:r>
            <a:r>
              <a:rPr b="1" lang="es" sz="1350">
                <a:solidFill>
                  <a:schemeClr val="dk1"/>
                </a:solidFill>
                <a:latin typeface="DM Sans"/>
                <a:ea typeface="DM Sans"/>
                <a:cs typeface="DM Sans"/>
                <a:sym typeface="DM Sans"/>
              </a:rPr>
              <a:t>realizar operaciones aritméticas en nuestro ítem.</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Ejemplo:</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1350">
                <a:solidFill>
                  <a:schemeClr val="dk1"/>
                </a:solidFill>
                <a:latin typeface="DM Sans"/>
                <a:ea typeface="DM Sans"/>
                <a:cs typeface="DM Sans"/>
                <a:sym typeface="DM Sans"/>
              </a:rPr>
              <a:t>&gt;&gt;&gt; numeros =  [1,2,3,4]</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1350">
                <a:solidFill>
                  <a:schemeClr val="dk1"/>
                </a:solidFill>
                <a:latin typeface="DM Sans"/>
                <a:ea typeface="DM Sans"/>
                <a:cs typeface="DM Sans"/>
                <a:sym typeface="DM Sans"/>
              </a:rPr>
              <a:t>&gt;&gt;&gt; numeros.append(3*2)</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1350">
                <a:solidFill>
                  <a:schemeClr val="dk1"/>
                </a:solidFill>
                <a:latin typeface="DM Sans"/>
                <a:ea typeface="DM Sans"/>
                <a:cs typeface="DM Sans"/>
                <a:sym typeface="DM Sans"/>
              </a:rPr>
              <a:t>[1,2,3,4,6]</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1350">
                <a:solidFill>
                  <a:schemeClr val="dk1"/>
                </a:solidFill>
                <a:latin typeface="DM Sans"/>
                <a:ea typeface="DM Sans"/>
                <a:cs typeface="DM Sans"/>
                <a:sym typeface="DM Sans"/>
              </a:rPr>
              <a:t>&gt;&gt;&gt; numeros.append(3**2+1-12+5*)</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1350">
                <a:solidFill>
                  <a:schemeClr val="dk1"/>
                </a:solidFill>
                <a:latin typeface="DM Sans"/>
                <a:ea typeface="DM Sans"/>
                <a:cs typeface="DM Sans"/>
                <a:sym typeface="DM Sans"/>
              </a:rPr>
              <a:t>[1,2,3,4,6,13]</a:t>
            </a:r>
            <a:endParaRPr b="1" sz="1350">
              <a:solidFill>
                <a:schemeClr val="dk1"/>
              </a:solidFill>
              <a:latin typeface="DM Sans"/>
              <a:ea typeface="DM Sans"/>
              <a:cs typeface="DM Sans"/>
              <a:sym typeface="DM Sans"/>
            </a:endParaRPr>
          </a:p>
        </p:txBody>
      </p:sp>
      <p:grpSp>
        <p:nvGrpSpPr>
          <p:cNvPr id="328" name="Google Shape;328;p46"/>
          <p:cNvGrpSpPr/>
          <p:nvPr/>
        </p:nvGrpSpPr>
        <p:grpSpPr>
          <a:xfrm>
            <a:off x="8328901" y="76198"/>
            <a:ext cx="738900" cy="738900"/>
            <a:chOff x="473351" y="619523"/>
            <a:chExt cx="738900" cy="738900"/>
          </a:xfrm>
        </p:grpSpPr>
        <p:sp>
          <p:nvSpPr>
            <p:cNvPr id="329" name="Google Shape;329;p46"/>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0" name="Google Shape;330;p46"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331" name="Google Shape;331;p46"/>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rgbClr val="FFFFFF"/>
                </a:solidFill>
                <a:latin typeface="DM Sans"/>
                <a:ea typeface="DM Sans"/>
                <a:cs typeface="DM Sans"/>
                <a:sym typeface="DM Sans"/>
              </a:rPr>
              <a:t>Append</a:t>
            </a:r>
            <a:endParaRPr b="1" i="0" sz="3500" u="none" cap="none" strike="noStrike">
              <a:solidFill>
                <a:srgbClr val="FFFFFF"/>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7"/>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47"/>
          <p:cNvSpPr txBox="1"/>
          <p:nvPr/>
        </p:nvSpPr>
        <p:spPr>
          <a:xfrm>
            <a:off x="1745250" y="1508800"/>
            <a:ext cx="56535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¿Se acuerdan cuando hablamos de </a:t>
            </a:r>
            <a:r>
              <a:rPr b="1" i="0" lang="es" sz="1350" u="none" cap="none" strike="noStrike">
                <a:solidFill>
                  <a:srgbClr val="000000"/>
                </a:solidFill>
                <a:latin typeface="DM Sans"/>
                <a:ea typeface="DM Sans"/>
                <a:cs typeface="DM Sans"/>
                <a:sym typeface="DM Sans"/>
              </a:rPr>
              <a:t>len</a:t>
            </a:r>
            <a:r>
              <a:rPr b="0" i="0" lang="es" sz="1350" u="none" cap="none" strike="noStrike">
                <a:solidFill>
                  <a:srgbClr val="000000"/>
                </a:solidFill>
                <a:latin typeface="DM Sans"/>
                <a:ea typeface="DM Sans"/>
                <a:cs typeface="DM Sans"/>
                <a:sym typeface="DM Sans"/>
              </a:rPr>
              <a:t> en string? En listas, se puede usar exactamente la misma función para poder saber la longitud de una lista, es decir, la cantidad de ítems dentro de la misma.</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br>
              <a:rPr b="0" i="0" lang="es" sz="1350" u="none" cap="none" strike="noStrike">
                <a:solidFill>
                  <a:srgbClr val="000000"/>
                </a:solidFill>
                <a:latin typeface="DM Sans"/>
                <a:ea typeface="DM Sans"/>
                <a:cs typeface="DM Sans"/>
                <a:sym typeface="DM Sans"/>
              </a:rPr>
            </a:br>
            <a:r>
              <a:rPr b="0" i="0" lang="es" sz="1350" u="none" cap="none" strike="noStrike">
                <a:solidFill>
                  <a:srgbClr val="000000"/>
                </a:solidFill>
                <a:latin typeface="DM Sans"/>
                <a:ea typeface="DM Sans"/>
                <a:cs typeface="DM Sans"/>
                <a:sym typeface="DM Sans"/>
              </a:rPr>
              <a:t>Ejemplo: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rgbClr val="000000"/>
                </a:solidFill>
                <a:latin typeface="DM Sans"/>
                <a:ea typeface="DM Sans"/>
                <a:cs typeface="DM Sans"/>
                <a:sym typeface="DM Sans"/>
              </a:rPr>
              <a:t>&gt;&gt;&gt; numeros =  [1,2,3,4]</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rgbClr val="000000"/>
                </a:solidFill>
                <a:latin typeface="DM Sans"/>
                <a:ea typeface="DM Sans"/>
                <a:cs typeface="DM Sans"/>
                <a:sym typeface="DM Sans"/>
              </a:rPr>
              <a:t>&gt;&gt;&gt; len(numeros)</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rgbClr val="000000"/>
                </a:solidFill>
                <a:latin typeface="DM Sans"/>
                <a:ea typeface="DM Sans"/>
                <a:cs typeface="DM Sans"/>
                <a:sym typeface="DM Sans"/>
              </a:rPr>
              <a:t>4</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rgbClr val="000000"/>
                </a:solidFill>
                <a:latin typeface="DM Sans"/>
                <a:ea typeface="DM Sans"/>
                <a:cs typeface="DM Sans"/>
                <a:sym typeface="DM Sans"/>
              </a:rPr>
              <a:t>&gt;&gt;&gt; datos = [1, -5, 123,34, ‘Una cadena’, ‘Otra cadena’]</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rgbClr val="000000"/>
                </a:solidFill>
                <a:latin typeface="DM Sans"/>
                <a:ea typeface="DM Sans"/>
                <a:cs typeface="DM Sans"/>
                <a:sym typeface="DM Sans"/>
              </a:rPr>
              <a:t>&gt;&gt;&gt; len(datos)</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rgbClr val="000000"/>
                </a:solidFill>
                <a:latin typeface="DM Sans"/>
                <a:ea typeface="DM Sans"/>
                <a:cs typeface="DM Sans"/>
                <a:sym typeface="DM Sans"/>
              </a:rPr>
              <a:t>5</a:t>
            </a:r>
            <a:endParaRPr b="1" i="0" sz="1350" u="none" cap="none" strike="noStrike">
              <a:solidFill>
                <a:srgbClr val="000000"/>
              </a:solidFill>
              <a:latin typeface="DM Sans"/>
              <a:ea typeface="DM Sans"/>
              <a:cs typeface="DM Sans"/>
              <a:sym typeface="DM Sans"/>
            </a:endParaRPr>
          </a:p>
        </p:txBody>
      </p:sp>
      <p:grpSp>
        <p:nvGrpSpPr>
          <p:cNvPr id="338" name="Google Shape;338;p47"/>
          <p:cNvGrpSpPr/>
          <p:nvPr/>
        </p:nvGrpSpPr>
        <p:grpSpPr>
          <a:xfrm>
            <a:off x="8328901" y="76198"/>
            <a:ext cx="738900" cy="738900"/>
            <a:chOff x="473351" y="619523"/>
            <a:chExt cx="738900" cy="738900"/>
          </a:xfrm>
        </p:grpSpPr>
        <p:sp>
          <p:nvSpPr>
            <p:cNvPr id="339" name="Google Shape;339;p47"/>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0" name="Google Shape;340;p47"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341" name="Google Shape;341;p47"/>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rgbClr val="FFFFFF"/>
                </a:solidFill>
                <a:latin typeface="DM Sans"/>
                <a:ea typeface="DM Sans"/>
                <a:cs typeface="DM Sans"/>
                <a:sym typeface="DM Sans"/>
              </a:rPr>
              <a:t>Longitud de la lista</a:t>
            </a:r>
            <a:endParaRPr b="1" i="0" sz="3500" u="none" cap="none" strike="noStrike">
              <a:solidFill>
                <a:srgbClr val="FFFFFF"/>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Pop</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pic>
        <p:nvPicPr>
          <p:cNvPr id="68" name="Google Shape;68;p22"/>
          <p:cNvPicPr preferRelativeResize="0"/>
          <p:nvPr/>
        </p:nvPicPr>
        <p:blipFill rotWithShape="1">
          <a:blip r:embed="rId3">
            <a:alphaModFix/>
          </a:blip>
          <a:srcRect b="0" l="0" r="0" t="0"/>
          <a:stretch/>
        </p:blipFill>
        <p:spPr>
          <a:xfrm>
            <a:off x="3551362" y="1250837"/>
            <a:ext cx="2042550" cy="3122575"/>
          </a:xfrm>
          <a:prstGeom prst="rect">
            <a:avLst/>
          </a:prstGeom>
          <a:noFill/>
          <a:ln>
            <a:noFill/>
          </a:ln>
        </p:spPr>
      </p:pic>
      <p:pic>
        <p:nvPicPr>
          <p:cNvPr id="69" name="Google Shape;69;p22"/>
          <p:cNvPicPr preferRelativeResize="0"/>
          <p:nvPr/>
        </p:nvPicPr>
        <p:blipFill rotWithShape="1">
          <a:blip r:embed="rId4">
            <a:alphaModFix/>
          </a:blip>
          <a:srcRect b="0" l="0" r="0" t="0"/>
          <a:stretch/>
        </p:blipFill>
        <p:spPr>
          <a:xfrm>
            <a:off x="3593288" y="1313975"/>
            <a:ext cx="1958700" cy="2989595"/>
          </a:xfrm>
          <a:prstGeom prst="rect">
            <a:avLst/>
          </a:prstGeom>
          <a:noFill/>
          <a:ln>
            <a:noFill/>
          </a:ln>
        </p:spPr>
      </p:pic>
      <p:pic>
        <p:nvPicPr>
          <p:cNvPr id="70" name="Google Shape;70;p22"/>
          <p:cNvPicPr preferRelativeResize="0"/>
          <p:nvPr/>
        </p:nvPicPr>
        <p:blipFill rotWithShape="1">
          <a:blip r:embed="rId4">
            <a:alphaModFix/>
          </a:blip>
          <a:srcRect b="0" l="0" r="0" t="0"/>
          <a:stretch/>
        </p:blipFill>
        <p:spPr>
          <a:xfrm>
            <a:off x="5865175" y="1317325"/>
            <a:ext cx="1958700" cy="2989595"/>
          </a:xfrm>
          <a:prstGeom prst="rect">
            <a:avLst/>
          </a:prstGeom>
          <a:noFill/>
          <a:ln>
            <a:noFill/>
          </a:ln>
        </p:spPr>
      </p:pic>
      <p:pic>
        <p:nvPicPr>
          <p:cNvPr id="71" name="Google Shape;71;p22"/>
          <p:cNvPicPr preferRelativeResize="0"/>
          <p:nvPr/>
        </p:nvPicPr>
        <p:blipFill rotWithShape="1">
          <a:blip r:embed="rId4">
            <a:alphaModFix/>
          </a:blip>
          <a:srcRect b="0" l="0" r="0" t="0"/>
          <a:stretch/>
        </p:blipFill>
        <p:spPr>
          <a:xfrm>
            <a:off x="1320975" y="1317325"/>
            <a:ext cx="1958700" cy="2989595"/>
          </a:xfrm>
          <a:prstGeom prst="rect">
            <a:avLst/>
          </a:prstGeom>
          <a:noFill/>
          <a:ln>
            <a:noFill/>
          </a:ln>
        </p:spPr>
      </p:pic>
      <p:sp>
        <p:nvSpPr>
          <p:cNvPr id="72" name="Google Shape;72;p22"/>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Temario</a:t>
            </a:r>
            <a:endParaRPr b="1" i="0" sz="3000" u="none" cap="none" strike="noStrike">
              <a:solidFill>
                <a:srgbClr val="EAFF6A"/>
              </a:solidFill>
              <a:latin typeface="DM Sans"/>
              <a:ea typeface="DM Sans"/>
              <a:cs typeface="DM Sans"/>
              <a:sym typeface="DM Sans"/>
            </a:endParaRPr>
          </a:p>
        </p:txBody>
      </p:sp>
      <p:sp>
        <p:nvSpPr>
          <p:cNvPr id="73" name="Google Shape;73;p22"/>
          <p:cNvSpPr txBox="1"/>
          <p:nvPr/>
        </p:nvSpPr>
        <p:spPr>
          <a:xfrm>
            <a:off x="1320550"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0" i="0" lang="es" sz="1200" u="none" cap="none" strike="noStrike">
                <a:solidFill>
                  <a:srgbClr val="999999"/>
                </a:solidFill>
                <a:latin typeface="DM Sans"/>
                <a:ea typeface="DM Sans"/>
                <a:cs typeface="DM Sans"/>
                <a:sym typeface="DM Sans"/>
              </a:rPr>
              <a:t>0</a:t>
            </a:r>
            <a:r>
              <a:rPr lang="es" sz="1200">
                <a:solidFill>
                  <a:srgbClr val="999999"/>
                </a:solidFill>
                <a:latin typeface="DM Sans"/>
                <a:ea typeface="DM Sans"/>
                <a:cs typeface="DM Sans"/>
                <a:sym typeface="DM Sans"/>
              </a:rPr>
              <a:t>1</a:t>
            </a:r>
            <a:endParaRPr b="1" i="0" sz="1600" u="none" cap="none" strike="noStrike">
              <a:solidFill>
                <a:srgbClr val="999999"/>
              </a:solidFill>
              <a:latin typeface="DM Sans"/>
              <a:ea typeface="DM Sans"/>
              <a:cs typeface="DM Sans"/>
              <a:sym typeface="DM Sans"/>
            </a:endParaRPr>
          </a:p>
        </p:txBody>
      </p:sp>
      <p:cxnSp>
        <p:nvCxnSpPr>
          <p:cNvPr id="74" name="Google Shape;74;p22"/>
          <p:cNvCxnSpPr/>
          <p:nvPr/>
        </p:nvCxnSpPr>
        <p:spPr>
          <a:xfrm>
            <a:off x="1395275"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75" name="Google Shape;75;p22"/>
          <p:cNvSpPr txBox="1"/>
          <p:nvPr/>
        </p:nvSpPr>
        <p:spPr>
          <a:xfrm>
            <a:off x="1352425" y="1865200"/>
            <a:ext cx="19287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500"/>
              <a:buFont typeface="Arial"/>
              <a:buNone/>
            </a:pPr>
            <a:r>
              <a:rPr b="1" lang="es" sz="1500">
                <a:solidFill>
                  <a:srgbClr val="999999"/>
                </a:solidFill>
                <a:latin typeface="DM Sans"/>
                <a:ea typeface="DM Sans"/>
                <a:cs typeface="DM Sans"/>
                <a:sym typeface="DM Sans"/>
              </a:rPr>
              <a:t>Números y cadenas de caracteres</a:t>
            </a:r>
            <a:endParaRPr b="1" sz="1500">
              <a:solidFill>
                <a:srgbClr val="999999"/>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500"/>
              <a:buFont typeface="Arial"/>
              <a:buNone/>
            </a:pPr>
            <a:r>
              <a:t/>
            </a:r>
            <a:endParaRPr b="1" sz="1500">
              <a:solidFill>
                <a:srgbClr val="999999"/>
              </a:solidFill>
              <a:latin typeface="DM Sans"/>
              <a:ea typeface="DM Sans"/>
              <a:cs typeface="DM Sans"/>
              <a:sym typeface="DM Sans"/>
            </a:endParaRPr>
          </a:p>
        </p:txBody>
      </p:sp>
      <p:sp>
        <p:nvSpPr>
          <p:cNvPr id="76" name="Google Shape;76;p22"/>
          <p:cNvSpPr txBox="1"/>
          <p:nvPr/>
        </p:nvSpPr>
        <p:spPr>
          <a:xfrm>
            <a:off x="3593075" y="1487775"/>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i="0" lang="es" sz="1200" u="none" cap="none" strike="noStrike">
                <a:solidFill>
                  <a:schemeClr val="lt1"/>
                </a:solidFill>
                <a:latin typeface="DM Sans"/>
                <a:ea typeface="DM Sans"/>
                <a:cs typeface="DM Sans"/>
                <a:sym typeface="DM Sans"/>
              </a:rPr>
              <a:t>0</a:t>
            </a:r>
            <a:r>
              <a:rPr b="1" lang="es" sz="1200">
                <a:solidFill>
                  <a:schemeClr val="lt1"/>
                </a:solidFill>
                <a:latin typeface="DM Sans"/>
                <a:ea typeface="DM Sans"/>
                <a:cs typeface="DM Sans"/>
                <a:sym typeface="DM Sans"/>
              </a:rPr>
              <a:t>2</a:t>
            </a:r>
            <a:endParaRPr b="1" i="0" sz="1600" u="none" cap="none" strike="noStrike">
              <a:solidFill>
                <a:schemeClr val="lt1"/>
              </a:solidFill>
              <a:latin typeface="DM Sans"/>
              <a:ea typeface="DM Sans"/>
              <a:cs typeface="DM Sans"/>
              <a:sym typeface="DM Sans"/>
            </a:endParaRPr>
          </a:p>
        </p:txBody>
      </p:sp>
      <p:cxnSp>
        <p:nvCxnSpPr>
          <p:cNvPr id="77" name="Google Shape;77;p22"/>
          <p:cNvCxnSpPr/>
          <p:nvPr/>
        </p:nvCxnSpPr>
        <p:spPr>
          <a:xfrm>
            <a:off x="3667800"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78" name="Google Shape;78;p22"/>
          <p:cNvSpPr txBox="1"/>
          <p:nvPr/>
        </p:nvSpPr>
        <p:spPr>
          <a:xfrm>
            <a:off x="3592650" y="1969975"/>
            <a:ext cx="19287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EAFF6A"/>
                </a:solidFill>
                <a:latin typeface="DM Sans"/>
                <a:ea typeface="DM Sans"/>
                <a:cs typeface="DM Sans"/>
                <a:sym typeface="DM Sans"/>
              </a:rPr>
              <a:t>Listas y tuplas</a:t>
            </a:r>
            <a:endParaRPr b="1" i="0" sz="1500" u="none" cap="none" strike="noStrike">
              <a:solidFill>
                <a:srgbClr val="EAFF6A"/>
              </a:solidFill>
              <a:latin typeface="DM Sans"/>
              <a:ea typeface="DM Sans"/>
              <a:cs typeface="DM Sans"/>
              <a:sym typeface="DM Sans"/>
            </a:endParaRPr>
          </a:p>
        </p:txBody>
      </p:sp>
      <p:sp>
        <p:nvSpPr>
          <p:cNvPr id="79" name="Google Shape;79;p22"/>
          <p:cNvSpPr txBox="1"/>
          <p:nvPr/>
        </p:nvSpPr>
        <p:spPr>
          <a:xfrm>
            <a:off x="5865600"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0" i="0" lang="es" sz="1200" u="none" cap="none" strike="noStrike">
                <a:solidFill>
                  <a:srgbClr val="999999"/>
                </a:solidFill>
                <a:latin typeface="DM Sans"/>
                <a:ea typeface="DM Sans"/>
                <a:cs typeface="DM Sans"/>
                <a:sym typeface="DM Sans"/>
              </a:rPr>
              <a:t>0</a:t>
            </a:r>
            <a:r>
              <a:rPr lang="es" sz="1200">
                <a:solidFill>
                  <a:srgbClr val="999999"/>
                </a:solidFill>
                <a:latin typeface="DM Sans"/>
                <a:ea typeface="DM Sans"/>
                <a:cs typeface="DM Sans"/>
                <a:sym typeface="DM Sans"/>
              </a:rPr>
              <a:t>3</a:t>
            </a:r>
            <a:endParaRPr b="1" i="0" sz="1600" u="none" cap="none" strike="noStrike">
              <a:solidFill>
                <a:srgbClr val="999999"/>
              </a:solidFill>
              <a:latin typeface="DM Sans"/>
              <a:ea typeface="DM Sans"/>
              <a:cs typeface="DM Sans"/>
              <a:sym typeface="DM Sans"/>
            </a:endParaRPr>
          </a:p>
        </p:txBody>
      </p:sp>
      <p:cxnSp>
        <p:nvCxnSpPr>
          <p:cNvPr id="80" name="Google Shape;80;p22"/>
          <p:cNvCxnSpPr/>
          <p:nvPr/>
        </p:nvCxnSpPr>
        <p:spPr>
          <a:xfrm>
            <a:off x="5940325"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81" name="Google Shape;81;p22"/>
          <p:cNvSpPr txBox="1"/>
          <p:nvPr/>
        </p:nvSpPr>
        <p:spPr>
          <a:xfrm>
            <a:off x="5865175" y="1969975"/>
            <a:ext cx="1928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999999"/>
                </a:solidFill>
                <a:latin typeface="DM Sans"/>
                <a:ea typeface="DM Sans"/>
                <a:cs typeface="DM Sans"/>
                <a:sym typeface="DM Sans"/>
              </a:rPr>
              <a:t>Operadores y expresiones</a:t>
            </a:r>
            <a:endParaRPr b="1" i="0" sz="1500" u="none" cap="none" strike="noStrike">
              <a:solidFill>
                <a:srgbClr val="999999"/>
              </a:solidFill>
              <a:latin typeface="DM Sans"/>
              <a:ea typeface="DM Sans"/>
              <a:cs typeface="DM Sans"/>
              <a:sym typeface="DM Sans"/>
            </a:endParaRPr>
          </a:p>
        </p:txBody>
      </p:sp>
      <p:cxnSp>
        <p:nvCxnSpPr>
          <p:cNvPr id="82" name="Google Shape;82;p22"/>
          <p:cNvCxnSpPr/>
          <p:nvPr/>
        </p:nvCxnSpPr>
        <p:spPr>
          <a:xfrm>
            <a:off x="1410700" y="1857075"/>
            <a:ext cx="1778400" cy="0"/>
          </a:xfrm>
          <a:prstGeom prst="straightConnector1">
            <a:avLst/>
          </a:prstGeom>
          <a:noFill/>
          <a:ln cap="flat" cmpd="sng" w="9525">
            <a:solidFill>
              <a:srgbClr val="434343"/>
            </a:solidFill>
            <a:prstDash val="solid"/>
            <a:round/>
            <a:headEnd len="sm" w="sm" type="none"/>
            <a:tailEnd len="sm" w="sm" type="none"/>
          </a:ln>
        </p:spPr>
      </p:cxnSp>
      <p:cxnSp>
        <p:nvCxnSpPr>
          <p:cNvPr id="83" name="Google Shape;83;p22"/>
          <p:cNvCxnSpPr/>
          <p:nvPr/>
        </p:nvCxnSpPr>
        <p:spPr>
          <a:xfrm>
            <a:off x="3683225" y="1857075"/>
            <a:ext cx="1778400" cy="0"/>
          </a:xfrm>
          <a:prstGeom prst="straightConnector1">
            <a:avLst/>
          </a:prstGeom>
          <a:noFill/>
          <a:ln cap="flat" cmpd="sng" w="9525">
            <a:solidFill>
              <a:srgbClr val="434343"/>
            </a:solidFill>
            <a:prstDash val="solid"/>
            <a:round/>
            <a:headEnd len="sm" w="sm" type="none"/>
            <a:tailEnd len="sm" w="sm" type="none"/>
          </a:ln>
        </p:spPr>
      </p:cxnSp>
      <p:cxnSp>
        <p:nvCxnSpPr>
          <p:cNvPr id="84" name="Google Shape;84;p22"/>
          <p:cNvCxnSpPr/>
          <p:nvPr/>
        </p:nvCxnSpPr>
        <p:spPr>
          <a:xfrm>
            <a:off x="5955750" y="1857075"/>
            <a:ext cx="1778400" cy="0"/>
          </a:xfrm>
          <a:prstGeom prst="straightConnector1">
            <a:avLst/>
          </a:prstGeom>
          <a:noFill/>
          <a:ln cap="flat" cmpd="sng" w="9525">
            <a:solidFill>
              <a:srgbClr val="434343"/>
            </a:solidFill>
            <a:prstDash val="solid"/>
            <a:round/>
            <a:headEnd len="sm" w="sm" type="none"/>
            <a:tailEnd len="sm" w="sm" type="none"/>
          </a:ln>
        </p:spPr>
      </p:cxnSp>
      <p:sp>
        <p:nvSpPr>
          <p:cNvPr id="85" name="Google Shape;85;p22"/>
          <p:cNvSpPr txBox="1"/>
          <p:nvPr/>
        </p:nvSpPr>
        <p:spPr>
          <a:xfrm>
            <a:off x="1485875" y="2813813"/>
            <a:ext cx="1646100" cy="14931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Números</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Cadenas de texto</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Variables</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String</a:t>
            </a:r>
            <a:endParaRPr sz="1200">
              <a:solidFill>
                <a:schemeClr val="lt1"/>
              </a:solidFill>
              <a:latin typeface="DM Sans"/>
              <a:ea typeface="DM Sans"/>
              <a:cs typeface="DM Sans"/>
              <a:sym typeface="DM Sans"/>
            </a:endParaRPr>
          </a:p>
        </p:txBody>
      </p:sp>
      <p:sp>
        <p:nvSpPr>
          <p:cNvPr id="86" name="Google Shape;86;p22"/>
          <p:cNvSpPr txBox="1"/>
          <p:nvPr/>
        </p:nvSpPr>
        <p:spPr>
          <a:xfrm>
            <a:off x="5955750" y="2972363"/>
            <a:ext cx="1646100" cy="8670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Operadores</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Expresiones anidadas</a:t>
            </a:r>
            <a:endParaRPr b="0" i="0" sz="1200" u="none" cap="none" strike="noStrike">
              <a:solidFill>
                <a:schemeClr val="lt1"/>
              </a:solidFill>
              <a:latin typeface="DM Sans"/>
              <a:ea typeface="DM Sans"/>
              <a:cs typeface="DM Sans"/>
              <a:sym typeface="DM Sans"/>
            </a:endParaRPr>
          </a:p>
        </p:txBody>
      </p:sp>
      <p:sp>
        <p:nvSpPr>
          <p:cNvPr id="87" name="Google Shape;87;p22"/>
          <p:cNvSpPr txBox="1"/>
          <p:nvPr/>
        </p:nvSpPr>
        <p:spPr>
          <a:xfrm>
            <a:off x="3675513" y="2972363"/>
            <a:ext cx="1646100" cy="9954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EAFF6A"/>
              </a:buClr>
              <a:buSzPts val="1200"/>
              <a:buFont typeface="DM Sans"/>
              <a:buChar char="✓"/>
            </a:pPr>
            <a:r>
              <a:rPr b="0" i="0" lang="es" sz="1200" u="sng" cap="none" strike="noStrike">
                <a:solidFill>
                  <a:schemeClr val="hlink"/>
                </a:solidFill>
                <a:latin typeface="DM Sans"/>
                <a:ea typeface="DM Sans"/>
                <a:cs typeface="DM Sans"/>
                <a:sym typeface="DM Sans"/>
                <a:hlinkClick action="ppaction://hlinksldjump" r:id="rId5"/>
              </a:rPr>
              <a:t>L</a:t>
            </a:r>
            <a:r>
              <a:rPr lang="es" sz="1200" u="sng">
                <a:solidFill>
                  <a:schemeClr val="hlink"/>
                </a:solidFill>
                <a:latin typeface="DM Sans"/>
                <a:ea typeface="DM Sans"/>
                <a:cs typeface="DM Sans"/>
                <a:sym typeface="DM Sans"/>
                <a:hlinkClick action="ppaction://hlinksldjump" r:id="rId6"/>
              </a:rPr>
              <a:t>istas</a:t>
            </a:r>
            <a:endParaRPr b="0" i="0" sz="1200" u="sng" cap="none" strike="noStrike">
              <a:solidFill>
                <a:srgbClr val="83AEFB"/>
              </a:solidFill>
              <a:latin typeface="DM Sans"/>
              <a:ea typeface="DM Sans"/>
              <a:cs typeface="DM Sans"/>
              <a:sym typeface="DM Sans"/>
            </a:endParaRPr>
          </a:p>
          <a:p>
            <a:pPr indent="-304800" lvl="0" marL="457200" marR="0" rtl="0" algn="l">
              <a:lnSpc>
                <a:spcPct val="100000"/>
              </a:lnSpc>
              <a:spcBef>
                <a:spcPts val="1000"/>
              </a:spcBef>
              <a:spcAft>
                <a:spcPts val="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7"/>
              </a:rPr>
              <a:t>Funciones</a:t>
            </a:r>
            <a:endParaRPr sz="1200" u="sng">
              <a:solidFill>
                <a:srgbClr val="83AEFB"/>
              </a:solidFill>
              <a:latin typeface="DM Sans"/>
              <a:ea typeface="DM Sans"/>
              <a:cs typeface="DM Sans"/>
              <a:sym typeface="DM Sans"/>
            </a:endParaRPr>
          </a:p>
          <a:p>
            <a:pPr indent="-304800" lvl="0" marL="457200" marR="0" rtl="0" algn="l">
              <a:lnSpc>
                <a:spcPct val="100000"/>
              </a:lnSpc>
              <a:spcBef>
                <a:spcPts val="1000"/>
              </a:spcBef>
              <a:spcAft>
                <a:spcPts val="100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8"/>
              </a:rPr>
              <a:t>Tuplas</a:t>
            </a:r>
            <a:endParaRPr b="0" i="0" sz="1200" u="sng" cap="none" strike="noStrike">
              <a:solidFill>
                <a:srgbClr val="83AEFB"/>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9"/>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49"/>
          <p:cNvSpPr txBox="1"/>
          <p:nvPr/>
        </p:nvSpPr>
        <p:spPr>
          <a:xfrm>
            <a:off x="1745250" y="1487950"/>
            <a:ext cx="5653500" cy="28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Si append permite agregar un ítem al final de una lista, </a:t>
            </a:r>
            <a:r>
              <a:rPr b="1" lang="es" sz="1350">
                <a:solidFill>
                  <a:schemeClr val="dk1"/>
                </a:solidFill>
                <a:latin typeface="DM Sans"/>
                <a:ea typeface="DM Sans"/>
                <a:cs typeface="DM Sans"/>
                <a:sym typeface="DM Sans"/>
              </a:rPr>
              <a:t>pop hace todo lo contrario</a:t>
            </a:r>
            <a:r>
              <a:rPr lang="es" sz="1350">
                <a:solidFill>
                  <a:schemeClr val="dk1"/>
                </a:solidFill>
                <a:latin typeface="DM Sans"/>
                <a:ea typeface="DM Sans"/>
                <a:cs typeface="DM Sans"/>
                <a:sym typeface="DM Sans"/>
              </a:rPr>
              <a:t>, elimina el último ítem de una lista, sin modificar el resto de la lista.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Se escribe como mi_lista</a:t>
            </a:r>
            <a:r>
              <a:rPr b="1" lang="es" sz="1350">
                <a:solidFill>
                  <a:schemeClr val="dk1"/>
                </a:solidFill>
                <a:latin typeface="DM Sans"/>
                <a:ea typeface="DM Sans"/>
                <a:cs typeface="DM Sans"/>
                <a:sym typeface="DM Sans"/>
              </a:rPr>
              <a:t>.pop()</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Ejemplo:</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numeros =  [1,2,3,4]</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numeros.pop()</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[1,2,3]</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datos = [1, -5, 123,34, ‘Una cadena’, ‘Otra cadena’]</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datos.pop()</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[1, -5, 123,34, ‘Una cadena’]</a:t>
            </a:r>
            <a:endParaRPr b="1" sz="1350">
              <a:solidFill>
                <a:schemeClr val="dk1"/>
              </a:solidFill>
              <a:latin typeface="DM Sans"/>
              <a:ea typeface="DM Sans"/>
              <a:cs typeface="DM Sans"/>
              <a:sym typeface="DM Sans"/>
            </a:endParaRPr>
          </a:p>
        </p:txBody>
      </p:sp>
      <p:grpSp>
        <p:nvGrpSpPr>
          <p:cNvPr id="353" name="Google Shape;353;p49"/>
          <p:cNvGrpSpPr/>
          <p:nvPr/>
        </p:nvGrpSpPr>
        <p:grpSpPr>
          <a:xfrm>
            <a:off x="8328901" y="76198"/>
            <a:ext cx="738900" cy="738900"/>
            <a:chOff x="473351" y="619523"/>
            <a:chExt cx="738900" cy="738900"/>
          </a:xfrm>
        </p:grpSpPr>
        <p:sp>
          <p:nvSpPr>
            <p:cNvPr id="354" name="Google Shape;354;p49"/>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5" name="Google Shape;355;p49"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356" name="Google Shape;356;p49"/>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t/>
            </a:r>
            <a:endParaRPr b="1" i="0" sz="3500" u="none" cap="none" strike="noStrike">
              <a:solidFill>
                <a:srgbClr val="FFFFFF"/>
              </a:solidFill>
              <a:latin typeface="DM Sans"/>
              <a:ea typeface="DM Sans"/>
              <a:cs typeface="DM Sans"/>
              <a:sym typeface="DM Sans"/>
            </a:endParaRPr>
          </a:p>
        </p:txBody>
      </p:sp>
      <p:sp>
        <p:nvSpPr>
          <p:cNvPr id="357" name="Google Shape;357;p49"/>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rgbClr val="FFFFFF"/>
                </a:solidFill>
                <a:latin typeface="DM Sans"/>
                <a:ea typeface="DM Sans"/>
                <a:cs typeface="DM Sans"/>
                <a:sym typeface="DM Sans"/>
              </a:rPr>
              <a:t>Pop</a:t>
            </a:r>
            <a:endParaRPr b="1" i="0" sz="3500" u="none" cap="none" strike="noStrike">
              <a:solidFill>
                <a:srgbClr val="FFFFFF"/>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0"/>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50"/>
          <p:cNvSpPr txBox="1"/>
          <p:nvPr/>
        </p:nvSpPr>
        <p:spPr>
          <a:xfrm>
            <a:off x="1745250" y="1487950"/>
            <a:ext cx="56535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Si especificamos algo entre el paréntesis al decir mi_lista.</a:t>
            </a:r>
            <a:r>
              <a:rPr b="1" lang="es" sz="1350">
                <a:solidFill>
                  <a:schemeClr val="dk1"/>
                </a:solidFill>
                <a:latin typeface="DM Sans"/>
                <a:ea typeface="DM Sans"/>
                <a:cs typeface="DM Sans"/>
                <a:sym typeface="DM Sans"/>
              </a:rPr>
              <a:t>pop(</a:t>
            </a:r>
            <a:r>
              <a:rPr lang="es" sz="1350">
                <a:solidFill>
                  <a:schemeClr val="dk1"/>
                </a:solidFill>
                <a:latin typeface="DM Sans"/>
                <a:ea typeface="DM Sans"/>
                <a:cs typeface="DM Sans"/>
                <a:sym typeface="DM Sans"/>
              </a:rPr>
              <a:t>algo</a:t>
            </a:r>
            <a:r>
              <a:rPr b="1" lang="es" sz="1350">
                <a:solidFill>
                  <a:schemeClr val="dk1"/>
                </a:solidFill>
                <a:latin typeface="DM Sans"/>
                <a:ea typeface="DM Sans"/>
                <a:cs typeface="DM Sans"/>
                <a:sym typeface="DM Sans"/>
              </a:rPr>
              <a:t>)</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Pop eliminará el ítem ubicado en dicha posición.</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Ejemplo:</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a:t>
            </a:r>
            <a:r>
              <a:rPr b="1" lang="es" sz="1350">
                <a:solidFill>
                  <a:schemeClr val="dk1"/>
                </a:solidFill>
                <a:latin typeface="DM Sans"/>
                <a:ea typeface="DM Sans"/>
                <a:cs typeface="DM Sans"/>
                <a:sym typeface="DM Sans"/>
              </a:rPr>
              <a:t>datos = [1, -5, 123, 34, ‘Una cadena’, ‘Otra cadena’]</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datos.pop(4)</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print(datos)</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[1, -5, 123, 34, ‘Otra cadena’]</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p:txBody>
      </p:sp>
      <p:grpSp>
        <p:nvGrpSpPr>
          <p:cNvPr id="364" name="Google Shape;364;p50"/>
          <p:cNvGrpSpPr/>
          <p:nvPr/>
        </p:nvGrpSpPr>
        <p:grpSpPr>
          <a:xfrm>
            <a:off x="8328901" y="76198"/>
            <a:ext cx="738900" cy="738900"/>
            <a:chOff x="473351" y="619523"/>
            <a:chExt cx="738900" cy="738900"/>
          </a:xfrm>
        </p:grpSpPr>
        <p:sp>
          <p:nvSpPr>
            <p:cNvPr id="365" name="Google Shape;365;p50"/>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6" name="Google Shape;366;p50"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367" name="Google Shape;367;p50"/>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rgbClr val="FFFFFF"/>
                </a:solidFill>
                <a:latin typeface="DM Sans"/>
                <a:ea typeface="DM Sans"/>
                <a:cs typeface="DM Sans"/>
                <a:sym typeface="DM Sans"/>
              </a:rPr>
              <a:t>Pop</a:t>
            </a:r>
            <a:endParaRPr b="1" i="0" sz="3500" u="none" cap="none" strike="noStrike">
              <a:solidFill>
                <a:srgbClr val="FFFFFF"/>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Count+Index</a:t>
            </a:r>
            <a:endParaRPr b="1" sz="4000">
              <a:solidFill>
                <a:schemeClr val="dk1"/>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2"/>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52"/>
          <p:cNvSpPr txBox="1"/>
          <p:nvPr/>
        </p:nvSpPr>
        <p:spPr>
          <a:xfrm>
            <a:off x="1745250" y="1820350"/>
            <a:ext cx="56535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Las listas pueden utilizar la función </a:t>
            </a:r>
            <a:r>
              <a:rPr b="1" i="0" lang="es" sz="1350" u="none" cap="none" strike="noStrike">
                <a:solidFill>
                  <a:srgbClr val="000000"/>
                </a:solidFill>
                <a:latin typeface="DM Sans"/>
                <a:ea typeface="DM Sans"/>
                <a:cs typeface="DM Sans"/>
                <a:sym typeface="DM Sans"/>
              </a:rPr>
              <a:t>count</a:t>
            </a:r>
            <a:r>
              <a:rPr b="0" i="0" lang="es" sz="1350" u="none" cap="none" strike="noStrike">
                <a:solidFill>
                  <a:srgbClr val="000000"/>
                </a:solidFill>
                <a:latin typeface="DM Sans"/>
                <a:ea typeface="DM Sans"/>
                <a:cs typeface="DM Sans"/>
                <a:sym typeface="DM Sans"/>
              </a:rPr>
              <a:t>.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Esta función cuenta el número de veces que nuestro ítem se repite en una lista.</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Ejemplo: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rgbClr val="000000"/>
                </a:solidFill>
                <a:latin typeface="DM Sans"/>
                <a:ea typeface="DM Sans"/>
                <a:cs typeface="DM Sans"/>
                <a:sym typeface="DM Sans"/>
              </a:rPr>
              <a:t>&gt;&gt;&gt; numeros =  [1,2,1,3,1,4,1]</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rgbClr val="000000"/>
                </a:solidFill>
                <a:latin typeface="DM Sans"/>
                <a:ea typeface="DM Sans"/>
                <a:cs typeface="DM Sans"/>
                <a:sym typeface="DM Sans"/>
              </a:rPr>
              <a:t>&gt;&gt;&gt;numeros.count(1)</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rgbClr val="000000"/>
                </a:solidFill>
                <a:latin typeface="DM Sans"/>
                <a:ea typeface="DM Sans"/>
                <a:cs typeface="DM Sans"/>
                <a:sym typeface="DM Sans"/>
              </a:rPr>
              <a:t>4</a:t>
            </a:r>
            <a:endParaRPr b="1" i="0" sz="1350" u="none" cap="none" strike="noStrike">
              <a:solidFill>
                <a:srgbClr val="000000"/>
              </a:solidFill>
              <a:latin typeface="DM Sans"/>
              <a:ea typeface="DM Sans"/>
              <a:cs typeface="DM Sans"/>
              <a:sym typeface="DM Sans"/>
            </a:endParaRPr>
          </a:p>
        </p:txBody>
      </p:sp>
      <p:grpSp>
        <p:nvGrpSpPr>
          <p:cNvPr id="379" name="Google Shape;379;p52"/>
          <p:cNvGrpSpPr/>
          <p:nvPr/>
        </p:nvGrpSpPr>
        <p:grpSpPr>
          <a:xfrm>
            <a:off x="8328901" y="76198"/>
            <a:ext cx="738900" cy="738900"/>
            <a:chOff x="473351" y="619523"/>
            <a:chExt cx="738900" cy="738900"/>
          </a:xfrm>
        </p:grpSpPr>
        <p:sp>
          <p:nvSpPr>
            <p:cNvPr id="380" name="Google Shape;380;p52"/>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1" name="Google Shape;381;p52"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382" name="Google Shape;382;p52"/>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rgbClr val="FFFFFF"/>
                </a:solidFill>
                <a:latin typeface="DM Sans"/>
                <a:ea typeface="DM Sans"/>
                <a:cs typeface="DM Sans"/>
                <a:sym typeface="DM Sans"/>
              </a:rPr>
              <a:t>Count</a:t>
            </a:r>
            <a:endParaRPr b="1" i="0" sz="3500" u="none" cap="none" strike="noStrike">
              <a:solidFill>
                <a:srgbClr val="FFFFFF"/>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3"/>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8" name="Google Shape;388;p53"/>
          <p:cNvGrpSpPr/>
          <p:nvPr/>
        </p:nvGrpSpPr>
        <p:grpSpPr>
          <a:xfrm>
            <a:off x="8328901" y="76198"/>
            <a:ext cx="738900" cy="738900"/>
            <a:chOff x="473351" y="619523"/>
            <a:chExt cx="738900" cy="738900"/>
          </a:xfrm>
        </p:grpSpPr>
        <p:sp>
          <p:nvSpPr>
            <p:cNvPr id="389" name="Google Shape;389;p53"/>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0" name="Google Shape;390;p53"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391" name="Google Shape;391;p53"/>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rgbClr val="FFFFFF"/>
                </a:solidFill>
                <a:latin typeface="DM Sans"/>
                <a:ea typeface="DM Sans"/>
                <a:cs typeface="DM Sans"/>
                <a:sym typeface="DM Sans"/>
              </a:rPr>
              <a:t>Index</a:t>
            </a:r>
            <a:endParaRPr b="1" i="0" sz="3500" u="none" cap="none" strike="noStrike">
              <a:solidFill>
                <a:srgbClr val="FFFFFF"/>
              </a:solidFill>
              <a:latin typeface="DM Sans"/>
              <a:ea typeface="DM Sans"/>
              <a:cs typeface="DM Sans"/>
              <a:sym typeface="DM Sans"/>
            </a:endParaRPr>
          </a:p>
        </p:txBody>
      </p:sp>
      <p:sp>
        <p:nvSpPr>
          <p:cNvPr id="392" name="Google Shape;392;p53"/>
          <p:cNvSpPr txBox="1"/>
          <p:nvPr/>
        </p:nvSpPr>
        <p:spPr>
          <a:xfrm>
            <a:off x="1832100" y="1352100"/>
            <a:ext cx="5653500" cy="3093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Las listas pueden utilizar la función </a:t>
            </a:r>
            <a:r>
              <a:rPr b="1" i="0" lang="es" sz="1350" u="none" cap="none" strike="noStrike">
                <a:solidFill>
                  <a:srgbClr val="000000"/>
                </a:solidFill>
                <a:latin typeface="DM Sans"/>
                <a:ea typeface="DM Sans"/>
                <a:cs typeface="DM Sans"/>
                <a:sym typeface="DM Sans"/>
              </a:rPr>
              <a:t>index</a:t>
            </a:r>
            <a:r>
              <a:rPr b="0" i="0" lang="es" sz="1350" u="none" cap="none" strike="noStrike">
                <a:solidFill>
                  <a:srgbClr val="000000"/>
                </a:solidFill>
                <a:latin typeface="DM Sans"/>
                <a:ea typeface="DM Sans"/>
                <a:cs typeface="DM Sans"/>
                <a:sym typeface="DM Sans"/>
              </a:rPr>
              <a:t>.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Esta función busca nuestro ítem y nos dice en qué índice se encuentra.</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Ejemplo: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&gt;&gt;&gt; numeros =  [1,2,1,3,1,4,1,5]</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&gt;&gt;&gt; numeros.index(5)</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7</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Si se intenta buscar un valor fuera de la lista, devolverá un error y que no se encontró el valor</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FF0000"/>
                </a:solidFill>
                <a:latin typeface="DM Sans"/>
                <a:ea typeface="DM Sans"/>
                <a:cs typeface="DM Sans"/>
                <a:sym typeface="DM Sans"/>
              </a:rPr>
              <a:t>Traceback (most recent call last):</a:t>
            </a:r>
            <a:endParaRPr b="0" i="0" sz="1350" u="none" cap="none" strike="noStrike">
              <a:solidFill>
                <a:srgbClr val="FF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FF0000"/>
                </a:solidFill>
                <a:latin typeface="DM Sans"/>
                <a:ea typeface="DM Sans"/>
                <a:cs typeface="DM Sans"/>
                <a:sym typeface="DM Sans"/>
              </a:rPr>
              <a:t>  File "&lt;stdin&gt;", line 1, in &lt;module&gt;</a:t>
            </a:r>
            <a:endParaRPr b="0" i="0" sz="1350" u="none" cap="none" strike="noStrike">
              <a:solidFill>
                <a:srgbClr val="FF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FF0000"/>
                </a:solidFill>
                <a:latin typeface="DM Sans"/>
                <a:ea typeface="DM Sans"/>
                <a:cs typeface="DM Sans"/>
                <a:sym typeface="DM Sans"/>
              </a:rPr>
              <a:t>ValueError: list.index(x): x not in list</a:t>
            </a:r>
            <a:endParaRPr b="0" i="0" sz="1350" u="none" cap="none" strike="noStrike">
              <a:solidFill>
                <a:srgbClr val="FF0000"/>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grpSp>
        <p:nvGrpSpPr>
          <p:cNvPr id="397" name="Google Shape;397;p54"/>
          <p:cNvGrpSpPr/>
          <p:nvPr/>
        </p:nvGrpSpPr>
        <p:grpSpPr>
          <a:xfrm>
            <a:off x="4202556" y="994173"/>
            <a:ext cx="738900" cy="738900"/>
            <a:chOff x="974706" y="2467173"/>
            <a:chExt cx="738900" cy="738900"/>
          </a:xfrm>
        </p:grpSpPr>
        <p:sp>
          <p:nvSpPr>
            <p:cNvPr id="398" name="Google Shape;398;p54"/>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9" name="Google Shape;399;p54"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400" name="Google Shape;400;p54"/>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Desafío de Listas</a:t>
            </a:r>
            <a:endParaRPr b="1" i="0" sz="4000" u="none" cap="none" strike="noStrike">
              <a:solidFill>
                <a:schemeClr val="dk1"/>
              </a:solidFill>
              <a:highlight>
                <a:srgbClr val="EAFF6A"/>
              </a:highlight>
              <a:latin typeface="DM Sans"/>
              <a:ea typeface="DM Sans"/>
              <a:cs typeface="DM Sans"/>
              <a:sym typeface="DM Sans"/>
            </a:endParaRPr>
          </a:p>
        </p:txBody>
      </p:sp>
      <p:sp>
        <p:nvSpPr>
          <p:cNvPr id="401" name="Google Shape;401;p54"/>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i="0" lang="es" sz="2000" u="none" cap="none" strike="noStrike">
                <a:solidFill>
                  <a:srgbClr val="83AEFB"/>
                </a:solidFill>
                <a:latin typeface="DM Sans"/>
                <a:ea typeface="DM Sans"/>
                <a:cs typeface="DM Sans"/>
                <a:sym typeface="DM Sans"/>
              </a:rPr>
              <a:t>10 minutos</a:t>
            </a:r>
            <a:endParaRPr b="1" i="0" sz="2000" u="none" cap="none" strike="noStrike">
              <a:solidFill>
                <a:srgbClr val="83AEFB"/>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grpSp>
        <p:nvGrpSpPr>
          <p:cNvPr id="406" name="Google Shape;406;p55"/>
          <p:cNvGrpSpPr/>
          <p:nvPr/>
        </p:nvGrpSpPr>
        <p:grpSpPr>
          <a:xfrm>
            <a:off x="457347" y="468298"/>
            <a:ext cx="431074" cy="431074"/>
            <a:chOff x="974706" y="2467173"/>
            <a:chExt cx="738900" cy="738900"/>
          </a:xfrm>
        </p:grpSpPr>
        <p:sp>
          <p:nvSpPr>
            <p:cNvPr id="407" name="Google Shape;407;p55"/>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8" name="Google Shape;408;p55"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409" name="Google Shape;409;p55"/>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Desafío de Listas</a:t>
            </a:r>
            <a:endParaRPr b="1" i="0" sz="4000" u="none" cap="none" strike="noStrike">
              <a:solidFill>
                <a:schemeClr val="dk1"/>
              </a:solidFill>
              <a:latin typeface="DM Sans"/>
              <a:ea typeface="DM Sans"/>
              <a:cs typeface="DM Sans"/>
              <a:sym typeface="DM Sans"/>
            </a:endParaRPr>
          </a:p>
        </p:txBody>
      </p:sp>
      <p:pic>
        <p:nvPicPr>
          <p:cNvPr id="410" name="Google Shape;410;p55"/>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411" name="Google Shape;411;p55"/>
          <p:cNvSpPr txBox="1"/>
          <p:nvPr/>
        </p:nvSpPr>
        <p:spPr>
          <a:xfrm>
            <a:off x="549524" y="2253750"/>
            <a:ext cx="7802100" cy="257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Descripción de la actividad.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1"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En esta actividad, podrás poner en </a:t>
            </a:r>
            <a:r>
              <a:rPr b="1" lang="es" sz="1350">
                <a:latin typeface="DM Sans"/>
                <a:ea typeface="DM Sans"/>
                <a:cs typeface="DM Sans"/>
                <a:sym typeface="DM Sans"/>
              </a:rPr>
              <a:t>práctica</a:t>
            </a:r>
            <a:r>
              <a:rPr b="1" i="0" lang="es" sz="1350" u="none" cap="none" strike="noStrike">
                <a:solidFill>
                  <a:srgbClr val="000000"/>
                </a:solidFill>
                <a:latin typeface="DM Sans"/>
                <a:ea typeface="DM Sans"/>
                <a:cs typeface="DM Sans"/>
                <a:sym typeface="DM Sans"/>
              </a:rPr>
              <a:t> todo lo aprendido durante la sesión.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50"/>
              <a:buFont typeface="Arial"/>
              <a:buNone/>
            </a:pPr>
            <a:r>
              <a:t/>
            </a:r>
            <a:endParaRPr sz="11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50"/>
              <a:buFont typeface="Arial"/>
              <a:buNone/>
            </a:pPr>
            <a:r>
              <a:rPr b="0" i="0" lang="es" sz="1150" u="none" cap="none" strike="noStrike">
                <a:solidFill>
                  <a:srgbClr val="000000"/>
                </a:solidFill>
                <a:latin typeface="DM Sans"/>
                <a:ea typeface="DM Sans"/>
                <a:cs typeface="DM Sans"/>
                <a:sym typeface="DM Sans"/>
              </a:rPr>
              <a:t>Dadas dos listas LISTA1 y LISTA2 debes realizar las siguientes tareas:</a:t>
            </a:r>
            <a:endParaRPr b="0" i="0" sz="11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50"/>
              <a:buFont typeface="Arial"/>
              <a:buNone/>
            </a:pPr>
            <a:r>
              <a:t/>
            </a:r>
            <a:endParaRPr sz="1150">
              <a:latin typeface="DM Sans"/>
              <a:ea typeface="DM Sans"/>
              <a:cs typeface="DM Sans"/>
              <a:sym typeface="DM Sans"/>
            </a:endParaRPr>
          </a:p>
          <a:p>
            <a:pPr indent="-301625" lvl="0" marL="457200" marR="0" rtl="0" algn="l">
              <a:lnSpc>
                <a:spcPct val="100000"/>
              </a:lnSpc>
              <a:spcBef>
                <a:spcPts val="0"/>
              </a:spcBef>
              <a:spcAft>
                <a:spcPts val="0"/>
              </a:spcAft>
              <a:buClr>
                <a:srgbClr val="EA90FF"/>
              </a:buClr>
              <a:buSzPts val="1150"/>
              <a:buFont typeface="DM Sans"/>
              <a:buChar char="✔"/>
            </a:pPr>
            <a:r>
              <a:rPr b="0" i="0" lang="es" sz="1150" u="none" cap="none" strike="noStrike">
                <a:solidFill>
                  <a:srgbClr val="000000"/>
                </a:solidFill>
                <a:latin typeface="DM Sans"/>
                <a:ea typeface="DM Sans"/>
                <a:cs typeface="DM Sans"/>
                <a:sym typeface="DM Sans"/>
              </a:rPr>
              <a:t>Añade a la LISTA1 el int 456789 y luego el string “Hola Mundo”</a:t>
            </a:r>
            <a:endParaRPr b="0" i="0" sz="1150" u="none" cap="none" strike="noStrike">
              <a:solidFill>
                <a:srgbClr val="000000"/>
              </a:solidFill>
              <a:latin typeface="DM Sans"/>
              <a:ea typeface="DM Sans"/>
              <a:cs typeface="DM Sans"/>
              <a:sym typeface="DM Sans"/>
            </a:endParaRPr>
          </a:p>
          <a:p>
            <a:pPr indent="-301625" lvl="0" marL="457200" marR="0" rtl="0" algn="l">
              <a:lnSpc>
                <a:spcPct val="100000"/>
              </a:lnSpc>
              <a:spcBef>
                <a:spcPts val="0"/>
              </a:spcBef>
              <a:spcAft>
                <a:spcPts val="0"/>
              </a:spcAft>
              <a:buClr>
                <a:srgbClr val="EA90FF"/>
              </a:buClr>
              <a:buSzPts val="1150"/>
              <a:buFont typeface="DM Sans"/>
              <a:buChar char="✔"/>
            </a:pPr>
            <a:r>
              <a:rPr b="0" i="0" lang="es" sz="1150" u="none" cap="none" strike="noStrike">
                <a:solidFill>
                  <a:srgbClr val="000000"/>
                </a:solidFill>
                <a:latin typeface="DM Sans"/>
                <a:ea typeface="DM Sans"/>
                <a:cs typeface="DM Sans"/>
                <a:sym typeface="DM Sans"/>
              </a:rPr>
              <a:t>Luego añade a la LISTA2 el string “Hola y Adios” y luego el int 5555</a:t>
            </a:r>
            <a:endParaRPr b="0" i="0" sz="1150" u="none" cap="none" strike="noStrike">
              <a:solidFill>
                <a:srgbClr val="000000"/>
              </a:solidFill>
              <a:latin typeface="DM Sans"/>
              <a:ea typeface="DM Sans"/>
              <a:cs typeface="DM Sans"/>
              <a:sym typeface="DM Sans"/>
            </a:endParaRPr>
          </a:p>
          <a:p>
            <a:pPr indent="-301625" lvl="0" marL="457200" marR="0" rtl="0" algn="l">
              <a:lnSpc>
                <a:spcPct val="100000"/>
              </a:lnSpc>
              <a:spcBef>
                <a:spcPts val="0"/>
              </a:spcBef>
              <a:spcAft>
                <a:spcPts val="0"/>
              </a:spcAft>
              <a:buClr>
                <a:srgbClr val="EA90FF"/>
              </a:buClr>
              <a:buSzPts val="1150"/>
              <a:buFont typeface="DM Sans"/>
              <a:buChar char="✔"/>
            </a:pPr>
            <a:r>
              <a:rPr b="0" i="0" lang="es" sz="1150" u="none" cap="none" strike="noStrike">
                <a:solidFill>
                  <a:srgbClr val="000000"/>
                </a:solidFill>
                <a:latin typeface="DM Sans"/>
                <a:ea typeface="DM Sans"/>
                <a:cs typeface="DM Sans"/>
                <a:sym typeface="DM Sans"/>
              </a:rPr>
              <a:t>Genera una LISTA3 con todos los elementos de la LISTA1 sin considerar el último elemento</a:t>
            </a:r>
            <a:endParaRPr b="0" i="0" sz="1150" u="none" cap="none" strike="noStrike">
              <a:solidFill>
                <a:srgbClr val="000000"/>
              </a:solidFill>
              <a:latin typeface="DM Sans"/>
              <a:ea typeface="DM Sans"/>
              <a:cs typeface="DM Sans"/>
              <a:sym typeface="DM Sans"/>
            </a:endParaRPr>
          </a:p>
          <a:p>
            <a:pPr indent="-301625" lvl="0" marL="457200" marR="0" rtl="0" algn="l">
              <a:lnSpc>
                <a:spcPct val="100000"/>
              </a:lnSpc>
              <a:spcBef>
                <a:spcPts val="0"/>
              </a:spcBef>
              <a:spcAft>
                <a:spcPts val="0"/>
              </a:spcAft>
              <a:buClr>
                <a:srgbClr val="EA90FF"/>
              </a:buClr>
              <a:buSzPts val="1150"/>
              <a:buFont typeface="DM Sans"/>
              <a:buChar char="✔"/>
            </a:pPr>
            <a:r>
              <a:rPr b="0" i="0" lang="es" sz="1150" u="none" cap="none" strike="noStrike">
                <a:solidFill>
                  <a:srgbClr val="000000"/>
                </a:solidFill>
                <a:latin typeface="DM Sans"/>
                <a:ea typeface="DM Sans"/>
                <a:cs typeface="DM Sans"/>
                <a:sym typeface="DM Sans"/>
              </a:rPr>
              <a:t>Genera una LISTA4 con todos los elementos de la LISTA2 menos el primero y el último elemento</a:t>
            </a:r>
            <a:endParaRPr b="0" i="0" sz="1150" u="none" cap="none" strike="noStrike">
              <a:solidFill>
                <a:srgbClr val="000000"/>
              </a:solidFill>
              <a:latin typeface="DM Sans"/>
              <a:ea typeface="DM Sans"/>
              <a:cs typeface="DM Sans"/>
              <a:sym typeface="DM Sans"/>
            </a:endParaRPr>
          </a:p>
          <a:p>
            <a:pPr indent="-301625" lvl="0" marL="457200" marR="0" rtl="0" algn="l">
              <a:lnSpc>
                <a:spcPct val="100000"/>
              </a:lnSpc>
              <a:spcBef>
                <a:spcPts val="0"/>
              </a:spcBef>
              <a:spcAft>
                <a:spcPts val="0"/>
              </a:spcAft>
              <a:buClr>
                <a:srgbClr val="EA90FF"/>
              </a:buClr>
              <a:buSzPts val="1150"/>
              <a:buFont typeface="DM Sans"/>
              <a:buChar char="✔"/>
            </a:pPr>
            <a:r>
              <a:rPr b="0" i="0" lang="es" sz="1150" u="none" cap="none" strike="noStrike">
                <a:solidFill>
                  <a:srgbClr val="000000"/>
                </a:solidFill>
                <a:latin typeface="DM Sans"/>
                <a:ea typeface="DM Sans"/>
                <a:cs typeface="DM Sans"/>
                <a:sym typeface="DM Sans"/>
              </a:rPr>
              <a:t>Finalmente, genera una LISTA5 con los elementos de la LISTA4 y de la LISTA3</a:t>
            </a:r>
            <a:endParaRPr/>
          </a:p>
          <a:p>
            <a:pPr indent="-228600" lvl="0" marL="457200" marR="0" rtl="0" algn="l">
              <a:lnSpc>
                <a:spcPct val="100000"/>
              </a:lnSpc>
              <a:spcBef>
                <a:spcPts val="0"/>
              </a:spcBef>
              <a:spcAft>
                <a:spcPts val="0"/>
              </a:spcAft>
              <a:buClr>
                <a:srgbClr val="000000"/>
              </a:buClr>
              <a:buSzPts val="1150"/>
              <a:buFont typeface="DM Sans"/>
              <a:buNone/>
            </a:pPr>
            <a:r>
              <a:t/>
            </a:r>
            <a:endParaRPr b="0" i="0" sz="1150" u="none" cap="none" strike="noStrike">
              <a:solidFill>
                <a:srgbClr val="000000"/>
              </a:solidFill>
              <a:latin typeface="DM Sans"/>
              <a:ea typeface="DM Sans"/>
              <a:cs typeface="DM Sans"/>
              <a:sym typeface="DM Sans"/>
            </a:endParaRPr>
          </a:p>
          <a:p>
            <a:pPr indent="0" lvl="0" marL="155575" marR="0" rtl="0" algn="l">
              <a:lnSpc>
                <a:spcPct val="100000"/>
              </a:lnSpc>
              <a:spcBef>
                <a:spcPts val="0"/>
              </a:spcBef>
              <a:spcAft>
                <a:spcPts val="0"/>
              </a:spcAft>
              <a:buNone/>
            </a:pPr>
            <a:r>
              <a:t/>
            </a:r>
            <a:endParaRPr b="0" i="0" sz="1150" u="none" cap="none" strike="noStrike">
              <a:solidFill>
                <a:srgbClr val="000000"/>
              </a:solidFill>
              <a:latin typeface="DM Sans"/>
              <a:ea typeface="DM Sans"/>
              <a:cs typeface="DM Sans"/>
              <a:sym typeface="DM Sans"/>
            </a:endParaRPr>
          </a:p>
        </p:txBody>
      </p:sp>
      <p:sp>
        <p:nvSpPr>
          <p:cNvPr id="412" name="Google Shape;412;p55"/>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6"/>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418" name="Google Shape;418;p56"/>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7"/>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83AEFB"/>
                </a:solidFill>
                <a:latin typeface="DM Sans"/>
                <a:ea typeface="DM Sans"/>
                <a:cs typeface="DM Sans"/>
                <a:sym typeface="DM Sans"/>
              </a:rPr>
              <a:t>Tuplas</a:t>
            </a:r>
            <a:endParaRPr b="1" i="0" sz="4000" u="none" cap="none" strike="noStrike">
              <a:solidFill>
                <a:srgbClr val="83AEFB"/>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8"/>
          <p:cNvSpPr txBox="1"/>
          <p:nvPr/>
        </p:nvSpPr>
        <p:spPr>
          <a:xfrm>
            <a:off x="457725" y="1071050"/>
            <a:ext cx="58449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4000">
                <a:solidFill>
                  <a:schemeClr val="dk1"/>
                </a:solidFill>
                <a:latin typeface="DM Sans"/>
                <a:ea typeface="DM Sans"/>
                <a:cs typeface="DM Sans"/>
                <a:sym typeface="DM Sans"/>
              </a:rPr>
              <a:t>Tipos compuestos</a:t>
            </a:r>
            <a:endParaRPr b="1" sz="4000">
              <a:solidFill>
                <a:schemeClr val="dk1"/>
              </a:solidFill>
              <a:latin typeface="DM Sans"/>
              <a:ea typeface="DM Sans"/>
              <a:cs typeface="DM Sans"/>
              <a:sym typeface="DM Sans"/>
            </a:endParaRPr>
          </a:p>
        </p:txBody>
      </p:sp>
      <p:sp>
        <p:nvSpPr>
          <p:cNvPr id="429" name="Google Shape;429;p58"/>
          <p:cNvSpPr txBox="1"/>
          <p:nvPr/>
        </p:nvSpPr>
        <p:spPr>
          <a:xfrm>
            <a:off x="457725" y="1983025"/>
            <a:ext cx="47301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Las tuplas son unas </a:t>
            </a:r>
            <a:r>
              <a:rPr b="1" lang="es" sz="1350">
                <a:solidFill>
                  <a:schemeClr val="dk1"/>
                </a:solidFill>
                <a:latin typeface="DM Sans"/>
                <a:ea typeface="DM Sans"/>
                <a:cs typeface="DM Sans"/>
                <a:sym typeface="DM Sans"/>
              </a:rPr>
              <a:t>colecciones de datos parecidas a las listas</a:t>
            </a:r>
            <a:r>
              <a:rPr lang="es" sz="1350">
                <a:solidFill>
                  <a:schemeClr val="dk1"/>
                </a:solidFill>
                <a:latin typeface="DM Sans"/>
                <a:ea typeface="DM Sans"/>
                <a:cs typeface="DM Sans"/>
                <a:sym typeface="DM Sans"/>
              </a:rPr>
              <a:t>, una de las diferencias es que estas son inmutables. Se utilizan para asegurarnos que una colección determinada de datos no se pueda modificar.</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Python utiliza tuplas en algunas funciones para devolver </a:t>
            </a:r>
            <a:r>
              <a:rPr b="1" lang="es" sz="1350">
                <a:solidFill>
                  <a:schemeClr val="dk1"/>
                </a:solidFill>
                <a:latin typeface="DM Sans"/>
                <a:ea typeface="DM Sans"/>
                <a:cs typeface="DM Sans"/>
                <a:sym typeface="DM Sans"/>
              </a:rPr>
              <a:t>resultados inmutables</a:t>
            </a:r>
            <a:r>
              <a:rPr lang="es" sz="1350">
                <a:solidFill>
                  <a:schemeClr val="dk1"/>
                </a:solidFill>
                <a:latin typeface="DM Sans"/>
                <a:ea typeface="DM Sans"/>
                <a:cs typeface="DM Sans"/>
                <a:sym typeface="DM Sans"/>
              </a:rPr>
              <a:t>, por eso, conviene saber identificarlas. A su vez, dependiendo de lo que queramos hacer, las tuplas pueden ser más rápidas que las listas.</a:t>
            </a:r>
            <a:endParaRPr sz="1350">
              <a:solidFill>
                <a:schemeClr val="dk1"/>
              </a:solidFill>
              <a:latin typeface="DM Sans"/>
              <a:ea typeface="DM Sans"/>
              <a:cs typeface="DM Sans"/>
              <a:sym typeface="DM Sans"/>
            </a:endParaRPr>
          </a:p>
        </p:txBody>
      </p:sp>
      <p:grpSp>
        <p:nvGrpSpPr>
          <p:cNvPr id="430" name="Google Shape;430;p58"/>
          <p:cNvGrpSpPr/>
          <p:nvPr/>
        </p:nvGrpSpPr>
        <p:grpSpPr>
          <a:xfrm>
            <a:off x="8328901" y="76198"/>
            <a:ext cx="738900" cy="738900"/>
            <a:chOff x="473351" y="619523"/>
            <a:chExt cx="738900" cy="738900"/>
          </a:xfrm>
        </p:grpSpPr>
        <p:sp>
          <p:nvSpPr>
            <p:cNvPr id="431" name="Google Shape;431;p58"/>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2" name="Google Shape;432;p58"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23"/>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93" name="Google Shape;93;p23"/>
          <p:cNvPicPr preferRelativeResize="0"/>
          <p:nvPr/>
        </p:nvPicPr>
        <p:blipFill rotWithShape="1">
          <a:blip r:embed="rId3">
            <a:alphaModFix/>
          </a:blip>
          <a:srcRect b="0" l="0" r="0" t="0"/>
          <a:stretch/>
        </p:blipFill>
        <p:spPr>
          <a:xfrm>
            <a:off x="2172438" y="1545313"/>
            <a:ext cx="196975" cy="196975"/>
          </a:xfrm>
          <a:prstGeom prst="rect">
            <a:avLst/>
          </a:prstGeom>
          <a:noFill/>
          <a:ln>
            <a:noFill/>
          </a:ln>
        </p:spPr>
      </p:pic>
      <p:sp>
        <p:nvSpPr>
          <p:cNvPr id="94" name="Google Shape;94;p23"/>
          <p:cNvSpPr txBox="1"/>
          <p:nvPr/>
        </p:nvSpPr>
        <p:spPr>
          <a:xfrm>
            <a:off x="2690561" y="14516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b="1" lang="es" sz="1350">
                <a:solidFill>
                  <a:schemeClr val="lt1"/>
                </a:solidFill>
                <a:latin typeface="DM Sans"/>
                <a:ea typeface="DM Sans"/>
                <a:cs typeface="DM Sans"/>
                <a:sym typeface="DM Sans"/>
              </a:rPr>
              <a:t>Conocer </a:t>
            </a:r>
            <a:r>
              <a:rPr lang="es" sz="1350">
                <a:solidFill>
                  <a:schemeClr val="lt1"/>
                </a:solidFill>
                <a:latin typeface="DM Sans"/>
                <a:ea typeface="DM Sans"/>
                <a:cs typeface="DM Sans"/>
                <a:sym typeface="DM Sans"/>
              </a:rPr>
              <a:t>qué es una Lista</a:t>
            </a:r>
            <a:endParaRPr b="0" i="0" sz="1350" u="none" cap="none" strike="noStrike">
              <a:solidFill>
                <a:schemeClr val="lt1"/>
              </a:solidFill>
              <a:latin typeface="DM Sans"/>
              <a:ea typeface="DM Sans"/>
              <a:cs typeface="DM Sans"/>
              <a:sym typeface="DM Sans"/>
            </a:endParaRPr>
          </a:p>
        </p:txBody>
      </p:sp>
      <p:pic>
        <p:nvPicPr>
          <p:cNvPr id="95" name="Google Shape;95;p23"/>
          <p:cNvPicPr preferRelativeResize="0"/>
          <p:nvPr/>
        </p:nvPicPr>
        <p:blipFill rotWithShape="1">
          <a:blip r:embed="rId3">
            <a:alphaModFix/>
          </a:blip>
          <a:srcRect b="0" l="0" r="0" t="0"/>
          <a:stretch/>
        </p:blipFill>
        <p:spPr>
          <a:xfrm>
            <a:off x="2172138" y="2178713"/>
            <a:ext cx="196975" cy="196975"/>
          </a:xfrm>
          <a:prstGeom prst="rect">
            <a:avLst/>
          </a:prstGeom>
          <a:noFill/>
          <a:ln>
            <a:noFill/>
          </a:ln>
        </p:spPr>
      </p:pic>
      <p:sp>
        <p:nvSpPr>
          <p:cNvPr id="96" name="Google Shape;96;p23"/>
          <p:cNvSpPr txBox="1"/>
          <p:nvPr/>
        </p:nvSpPr>
        <p:spPr>
          <a:xfrm>
            <a:off x="2690561" y="2054738"/>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b="1" lang="es" sz="1350">
                <a:solidFill>
                  <a:schemeClr val="lt1"/>
                </a:solidFill>
                <a:latin typeface="DM Sans"/>
                <a:ea typeface="DM Sans"/>
                <a:cs typeface="DM Sans"/>
                <a:sym typeface="DM Sans"/>
              </a:rPr>
              <a:t>Analizar </a:t>
            </a:r>
            <a:r>
              <a:rPr lang="es" sz="1350">
                <a:solidFill>
                  <a:schemeClr val="lt1"/>
                </a:solidFill>
                <a:latin typeface="DM Sans"/>
                <a:ea typeface="DM Sans"/>
                <a:cs typeface="DM Sans"/>
                <a:sym typeface="DM Sans"/>
              </a:rPr>
              <a:t>similitud y diferencias de listas con string</a:t>
            </a:r>
            <a:endParaRPr sz="1350">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1" sz="1350">
              <a:solidFill>
                <a:schemeClr val="lt1"/>
              </a:solidFill>
              <a:latin typeface="DM Sans"/>
              <a:ea typeface="DM Sans"/>
              <a:cs typeface="DM Sans"/>
              <a:sym typeface="DM Sans"/>
            </a:endParaRPr>
          </a:p>
        </p:txBody>
      </p:sp>
      <p:pic>
        <p:nvPicPr>
          <p:cNvPr id="97" name="Google Shape;97;p23"/>
          <p:cNvPicPr preferRelativeResize="0"/>
          <p:nvPr/>
        </p:nvPicPr>
        <p:blipFill rotWithShape="1">
          <a:blip r:embed="rId3">
            <a:alphaModFix/>
          </a:blip>
          <a:srcRect b="0" l="0" r="0" t="0"/>
          <a:stretch/>
        </p:blipFill>
        <p:spPr>
          <a:xfrm>
            <a:off x="2172138" y="2776313"/>
            <a:ext cx="196975" cy="196975"/>
          </a:xfrm>
          <a:prstGeom prst="rect">
            <a:avLst/>
          </a:prstGeom>
          <a:noFill/>
          <a:ln>
            <a:noFill/>
          </a:ln>
        </p:spPr>
      </p:pic>
      <p:sp>
        <p:nvSpPr>
          <p:cNvPr id="98" name="Google Shape;98;p23"/>
          <p:cNvSpPr txBox="1"/>
          <p:nvPr/>
        </p:nvSpPr>
        <p:spPr>
          <a:xfrm>
            <a:off x="2690561" y="2727050"/>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b="1" lang="es" sz="1350">
                <a:solidFill>
                  <a:schemeClr val="lt1"/>
                </a:solidFill>
                <a:latin typeface="DM Sans"/>
                <a:ea typeface="DM Sans"/>
                <a:cs typeface="DM Sans"/>
                <a:sym typeface="DM Sans"/>
              </a:rPr>
              <a:t>Comprender</a:t>
            </a:r>
            <a:r>
              <a:rPr lang="es" sz="1350">
                <a:solidFill>
                  <a:schemeClr val="lt1"/>
                </a:solidFill>
                <a:latin typeface="DM Sans"/>
                <a:ea typeface="DM Sans"/>
                <a:cs typeface="DM Sans"/>
                <a:sym typeface="DM Sans"/>
              </a:rPr>
              <a:t> cómo asignar por slicing</a:t>
            </a:r>
            <a:endParaRPr sz="1350">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1" sz="1350">
              <a:solidFill>
                <a:schemeClr val="lt1"/>
              </a:solidFill>
              <a:latin typeface="DM Sans"/>
              <a:ea typeface="DM Sans"/>
              <a:cs typeface="DM Sans"/>
              <a:sym typeface="DM Sans"/>
            </a:endParaRPr>
          </a:p>
        </p:txBody>
      </p:sp>
      <p:pic>
        <p:nvPicPr>
          <p:cNvPr id="99" name="Google Shape;99;p23"/>
          <p:cNvPicPr preferRelativeResize="0"/>
          <p:nvPr/>
        </p:nvPicPr>
        <p:blipFill rotWithShape="1">
          <a:blip r:embed="rId3">
            <a:alphaModFix/>
          </a:blip>
          <a:srcRect b="0" l="0" r="0" t="0"/>
          <a:stretch/>
        </p:blipFill>
        <p:spPr>
          <a:xfrm>
            <a:off x="2172138" y="3531163"/>
            <a:ext cx="196975" cy="196975"/>
          </a:xfrm>
          <a:prstGeom prst="rect">
            <a:avLst/>
          </a:prstGeom>
          <a:noFill/>
          <a:ln>
            <a:noFill/>
          </a:ln>
        </p:spPr>
      </p:pic>
      <p:sp>
        <p:nvSpPr>
          <p:cNvPr id="100" name="Google Shape;100;p23"/>
          <p:cNvSpPr txBox="1"/>
          <p:nvPr/>
        </p:nvSpPr>
        <p:spPr>
          <a:xfrm>
            <a:off x="2690550" y="3475538"/>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b="1" lang="es" sz="1350">
                <a:solidFill>
                  <a:schemeClr val="lt1"/>
                </a:solidFill>
                <a:latin typeface="DM Sans"/>
                <a:ea typeface="DM Sans"/>
                <a:cs typeface="DM Sans"/>
                <a:sym typeface="DM Sans"/>
              </a:rPr>
              <a:t>Iniciar </a:t>
            </a:r>
            <a:r>
              <a:rPr lang="es" sz="1350">
                <a:solidFill>
                  <a:schemeClr val="lt1"/>
                </a:solidFill>
                <a:latin typeface="DM Sans"/>
                <a:ea typeface="DM Sans"/>
                <a:cs typeface="DM Sans"/>
                <a:sym typeface="DM Sans"/>
              </a:rPr>
              <a:t>los primeros pasos con funciones de listas</a:t>
            </a:r>
            <a:endParaRPr sz="1350">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1" sz="1350">
              <a:solidFill>
                <a:schemeClr val="lt1"/>
              </a:solidFill>
              <a:latin typeface="DM Sans"/>
              <a:ea typeface="DM Sans"/>
              <a:cs typeface="DM Sans"/>
              <a:sym typeface="DM Sans"/>
            </a:endParaRPr>
          </a:p>
        </p:txBody>
      </p:sp>
      <p:cxnSp>
        <p:nvCxnSpPr>
          <p:cNvPr id="101" name="Google Shape;101;p23"/>
          <p:cNvCxnSpPr>
            <a:stCxn id="93" idx="2"/>
            <a:endCxn id="95" idx="0"/>
          </p:cNvCxnSpPr>
          <p:nvPr/>
        </p:nvCxnSpPr>
        <p:spPr>
          <a:xfrm flipH="1" rot="-5400000">
            <a:off x="2052976" y="1960238"/>
            <a:ext cx="436500" cy="600"/>
          </a:xfrm>
          <a:prstGeom prst="bentConnector3">
            <a:avLst>
              <a:gd fmla="val 49991" name="adj1"/>
            </a:avLst>
          </a:prstGeom>
          <a:noFill/>
          <a:ln cap="flat" cmpd="sng" w="9525">
            <a:solidFill>
              <a:srgbClr val="EAFF6A"/>
            </a:solidFill>
            <a:prstDash val="solid"/>
            <a:round/>
            <a:headEnd len="sm" w="sm" type="none"/>
            <a:tailEnd len="sm" w="sm" type="none"/>
          </a:ln>
        </p:spPr>
      </p:cxnSp>
      <p:cxnSp>
        <p:nvCxnSpPr>
          <p:cNvPr id="102" name="Google Shape;102;p23"/>
          <p:cNvCxnSpPr>
            <a:stCxn id="95" idx="2"/>
            <a:endCxn id="97" idx="0"/>
          </p:cNvCxnSpPr>
          <p:nvPr/>
        </p:nvCxnSpPr>
        <p:spPr>
          <a:xfrm flipH="1" rot="-5400000">
            <a:off x="2070676" y="2575638"/>
            <a:ext cx="400500" cy="600"/>
          </a:xfrm>
          <a:prstGeom prst="bentConnector3">
            <a:avLst>
              <a:gd fmla="val 50016" name="adj1"/>
            </a:avLst>
          </a:prstGeom>
          <a:noFill/>
          <a:ln cap="flat" cmpd="sng" w="9525">
            <a:solidFill>
              <a:srgbClr val="EAFF6A"/>
            </a:solidFill>
            <a:prstDash val="solid"/>
            <a:round/>
            <a:headEnd len="sm" w="sm" type="none"/>
            <a:tailEnd len="sm" w="sm" type="none"/>
          </a:ln>
        </p:spPr>
      </p:cxnSp>
      <p:cxnSp>
        <p:nvCxnSpPr>
          <p:cNvPr id="103" name="Google Shape;103;p23"/>
          <p:cNvCxnSpPr>
            <a:stCxn id="97" idx="2"/>
            <a:endCxn id="99" idx="0"/>
          </p:cNvCxnSpPr>
          <p:nvPr/>
        </p:nvCxnSpPr>
        <p:spPr>
          <a:xfrm flipH="1" rot="-5400000">
            <a:off x="1991925" y="3251988"/>
            <a:ext cx="558000" cy="600"/>
          </a:xfrm>
          <a:prstGeom prst="bentConnector3">
            <a:avLst>
              <a:gd fmla="val 49989" name="adj1"/>
            </a:avLst>
          </a:prstGeom>
          <a:noFill/>
          <a:ln cap="flat" cmpd="sng" w="9525">
            <a:solidFill>
              <a:srgbClr val="EAFF6A"/>
            </a:solidFill>
            <a:prstDash val="solid"/>
            <a:round/>
            <a:headEnd len="sm" w="sm" type="none"/>
            <a:tailEnd len="sm" w="sm" type="none"/>
          </a:ln>
        </p:spPr>
      </p:cxnSp>
      <p:cxnSp>
        <p:nvCxnSpPr>
          <p:cNvPr id="104" name="Google Shape;104;p23"/>
          <p:cNvCxnSpPr/>
          <p:nvPr/>
        </p:nvCxnSpPr>
        <p:spPr>
          <a:xfrm flipH="1" rot="-5400000">
            <a:off x="1991925" y="4013988"/>
            <a:ext cx="558000" cy="600"/>
          </a:xfrm>
          <a:prstGeom prst="bentConnector3">
            <a:avLst>
              <a:gd fmla="val 49989" name="adj1"/>
            </a:avLst>
          </a:prstGeom>
          <a:noFill/>
          <a:ln cap="flat" cmpd="sng" w="9525">
            <a:solidFill>
              <a:srgbClr val="EAFF6A"/>
            </a:solidFill>
            <a:prstDash val="solid"/>
            <a:round/>
            <a:headEnd len="sm" w="sm" type="none"/>
            <a:tailEnd len="sm" w="sm" type="none"/>
          </a:ln>
        </p:spPr>
      </p:cxnSp>
      <p:pic>
        <p:nvPicPr>
          <p:cNvPr id="105" name="Google Shape;105;p23"/>
          <p:cNvPicPr preferRelativeResize="0"/>
          <p:nvPr/>
        </p:nvPicPr>
        <p:blipFill rotWithShape="1">
          <a:blip r:embed="rId3">
            <a:alphaModFix/>
          </a:blip>
          <a:srcRect b="0" l="0" r="0" t="0"/>
          <a:stretch/>
        </p:blipFill>
        <p:spPr>
          <a:xfrm>
            <a:off x="2172138" y="4293163"/>
            <a:ext cx="196975" cy="196975"/>
          </a:xfrm>
          <a:prstGeom prst="rect">
            <a:avLst/>
          </a:prstGeom>
          <a:noFill/>
          <a:ln>
            <a:noFill/>
          </a:ln>
        </p:spPr>
      </p:pic>
      <p:sp>
        <p:nvSpPr>
          <p:cNvPr id="106" name="Google Shape;106;p23"/>
          <p:cNvSpPr txBox="1"/>
          <p:nvPr/>
        </p:nvSpPr>
        <p:spPr>
          <a:xfrm>
            <a:off x="2728525" y="4097750"/>
            <a:ext cx="30000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Definir </a:t>
            </a:r>
            <a:r>
              <a:rPr lang="es" sz="1350">
                <a:solidFill>
                  <a:schemeClr val="lt1"/>
                </a:solidFill>
                <a:latin typeface="DM Sans"/>
                <a:ea typeface="DM Sans"/>
                <a:cs typeface="DM Sans"/>
                <a:sym typeface="DM Sans"/>
              </a:rPr>
              <a:t>y trabajar con  Tuplas</a:t>
            </a:r>
            <a:endParaRPr sz="1350">
              <a:solidFill>
                <a:schemeClr val="lt1"/>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9"/>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8" name="Google Shape;438;p59"/>
          <p:cNvGrpSpPr/>
          <p:nvPr/>
        </p:nvGrpSpPr>
        <p:grpSpPr>
          <a:xfrm>
            <a:off x="8328901" y="76198"/>
            <a:ext cx="738900" cy="738900"/>
            <a:chOff x="473351" y="619523"/>
            <a:chExt cx="738900" cy="738900"/>
          </a:xfrm>
        </p:grpSpPr>
        <p:sp>
          <p:nvSpPr>
            <p:cNvPr id="439" name="Google Shape;439;p59"/>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0" name="Google Shape;440;p59"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441" name="Google Shape;441;p59"/>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rgbClr val="FFFFFF"/>
                </a:solidFill>
                <a:latin typeface="DM Sans"/>
                <a:ea typeface="DM Sans"/>
                <a:cs typeface="DM Sans"/>
                <a:sym typeface="DM Sans"/>
              </a:rPr>
              <a:t>Tuplas en Python</a:t>
            </a:r>
            <a:endParaRPr b="1" i="0" sz="3500" u="none" cap="none" strike="noStrike">
              <a:solidFill>
                <a:srgbClr val="FFFFFF"/>
              </a:solidFill>
              <a:latin typeface="DM Sans"/>
              <a:ea typeface="DM Sans"/>
              <a:cs typeface="DM Sans"/>
              <a:sym typeface="DM Sans"/>
            </a:endParaRPr>
          </a:p>
        </p:txBody>
      </p:sp>
      <p:sp>
        <p:nvSpPr>
          <p:cNvPr id="442" name="Google Shape;442;p59"/>
          <p:cNvSpPr txBox="1"/>
          <p:nvPr/>
        </p:nvSpPr>
        <p:spPr>
          <a:xfrm>
            <a:off x="1832100" y="1352100"/>
            <a:ext cx="5653500" cy="309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Una tupla se declara muy similar a una lista, con la única diferencia que utiliza paréntesis en lugar de corchetes.</a:t>
            </a:r>
            <a:br>
              <a:rPr lang="es" sz="1350">
                <a:solidFill>
                  <a:schemeClr val="dk1"/>
                </a:solidFill>
                <a:latin typeface="DM Sans"/>
                <a:ea typeface="DM Sans"/>
                <a:cs typeface="DM Sans"/>
                <a:sym typeface="DM Sans"/>
              </a:rPr>
            </a:br>
            <a:r>
              <a:rPr lang="es" sz="1350">
                <a:solidFill>
                  <a:schemeClr val="dk1"/>
                </a:solidFill>
                <a:latin typeface="DM Sans"/>
                <a:ea typeface="DM Sans"/>
                <a:cs typeface="DM Sans"/>
                <a:sym typeface="DM Sans"/>
              </a:rPr>
              <a:t>Ejemplo:</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mi_tupla =  (1,2,3,4)</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otra_tupla = (“Hola”, “como”, “estas”, “?”)</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br>
              <a:rPr lang="es" sz="1350">
                <a:solidFill>
                  <a:schemeClr val="dk1"/>
                </a:solidFill>
                <a:latin typeface="DM Sans"/>
                <a:ea typeface="DM Sans"/>
                <a:cs typeface="DM Sans"/>
                <a:sym typeface="DM Sans"/>
              </a:rPr>
            </a:br>
            <a:r>
              <a:rPr lang="es" sz="1350">
                <a:solidFill>
                  <a:schemeClr val="dk1"/>
                </a:solidFill>
                <a:latin typeface="DM Sans"/>
                <a:ea typeface="DM Sans"/>
                <a:cs typeface="DM Sans"/>
                <a:sym typeface="DM Sans"/>
              </a:rPr>
              <a:t>Para declarar una tupla con un único valor hay que declararla de la siguiente forma:</a:t>
            </a:r>
            <a:br>
              <a:rPr lang="es" sz="1350">
                <a:solidFill>
                  <a:schemeClr val="dk1"/>
                </a:solidFill>
                <a:latin typeface="DM Sans"/>
                <a:ea typeface="DM Sans"/>
                <a:cs typeface="DM Sans"/>
                <a:sym typeface="DM Sans"/>
              </a:rPr>
            </a:br>
            <a:r>
              <a:rPr b="1" lang="es" sz="1350">
                <a:solidFill>
                  <a:schemeClr val="dk1"/>
                </a:solidFill>
                <a:latin typeface="DM Sans"/>
                <a:ea typeface="DM Sans"/>
                <a:cs typeface="DM Sans"/>
                <a:sym typeface="DM Sans"/>
              </a:rPr>
              <a:t>&gt;&gt;&gt; tupla_vacia =  (2,)</a:t>
            </a:r>
            <a:br>
              <a:rPr lang="es" sz="1350">
                <a:solidFill>
                  <a:schemeClr val="dk1"/>
                </a:solidFill>
                <a:latin typeface="DM Sans"/>
                <a:ea typeface="DM Sans"/>
                <a:cs typeface="DM Sans"/>
                <a:sym typeface="DM Sans"/>
              </a:rPr>
            </a:br>
            <a:br>
              <a:rPr lang="es" sz="1350">
                <a:solidFill>
                  <a:schemeClr val="dk1"/>
                </a:solidFill>
                <a:latin typeface="DM Sans"/>
                <a:ea typeface="DM Sans"/>
                <a:cs typeface="DM Sans"/>
                <a:sym typeface="DM Sans"/>
              </a:rPr>
            </a:br>
            <a:r>
              <a:rPr lang="es" sz="1350">
                <a:solidFill>
                  <a:schemeClr val="dk1"/>
                </a:solidFill>
                <a:latin typeface="DM Sans"/>
                <a:ea typeface="DM Sans"/>
                <a:cs typeface="DM Sans"/>
                <a:sym typeface="DM Sans"/>
              </a:rPr>
              <a:t>De lo contrario, tupla_vacia recibirá el valor 2 y no será una tupla, si no, </a:t>
            </a:r>
            <a:r>
              <a:rPr b="1" lang="es" sz="1350">
                <a:solidFill>
                  <a:schemeClr val="dk1"/>
                </a:solidFill>
                <a:latin typeface="DM Sans"/>
                <a:ea typeface="DM Sans"/>
                <a:cs typeface="DM Sans"/>
                <a:sym typeface="DM Sans"/>
              </a:rPr>
              <a:t>un int</a:t>
            </a:r>
            <a:endParaRPr b="1"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0"/>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8" name="Google Shape;448;p60"/>
          <p:cNvGrpSpPr/>
          <p:nvPr/>
        </p:nvGrpSpPr>
        <p:grpSpPr>
          <a:xfrm>
            <a:off x="8328901" y="76198"/>
            <a:ext cx="738900" cy="738900"/>
            <a:chOff x="473351" y="619523"/>
            <a:chExt cx="738900" cy="738900"/>
          </a:xfrm>
        </p:grpSpPr>
        <p:sp>
          <p:nvSpPr>
            <p:cNvPr id="449" name="Google Shape;449;p60"/>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0" name="Google Shape;450;p60"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451" name="Google Shape;451;p60"/>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rgbClr val="FFFFFF"/>
                </a:solidFill>
                <a:latin typeface="DM Sans"/>
                <a:ea typeface="DM Sans"/>
                <a:cs typeface="DM Sans"/>
                <a:sym typeface="DM Sans"/>
              </a:rPr>
              <a:t>Heterogéneas</a:t>
            </a:r>
            <a:endParaRPr b="1" i="0" sz="3500" u="none" cap="none" strike="noStrike">
              <a:solidFill>
                <a:srgbClr val="FFFFFF"/>
              </a:solidFill>
              <a:latin typeface="DM Sans"/>
              <a:ea typeface="DM Sans"/>
              <a:cs typeface="DM Sans"/>
              <a:sym typeface="DM Sans"/>
            </a:endParaRPr>
          </a:p>
        </p:txBody>
      </p:sp>
      <p:sp>
        <p:nvSpPr>
          <p:cNvPr id="452" name="Google Shape;452;p60"/>
          <p:cNvSpPr txBox="1"/>
          <p:nvPr/>
        </p:nvSpPr>
        <p:spPr>
          <a:xfrm>
            <a:off x="1832100" y="1352100"/>
            <a:ext cx="56535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Al igual que las listas, l</a:t>
            </a:r>
            <a:r>
              <a:rPr b="1" lang="es" sz="1350">
                <a:solidFill>
                  <a:schemeClr val="dk1"/>
                </a:solidFill>
                <a:latin typeface="DM Sans"/>
                <a:ea typeface="DM Sans"/>
                <a:cs typeface="DM Sans"/>
                <a:sym typeface="DM Sans"/>
              </a:rPr>
              <a:t>as tuplas no tienen la restricción sobre el tipo de datos de los ítems</a:t>
            </a:r>
            <a:r>
              <a:rPr lang="es" sz="1350">
                <a:solidFill>
                  <a:schemeClr val="dk1"/>
                </a:solidFill>
                <a:latin typeface="DM Sans"/>
                <a:ea typeface="DM Sans"/>
                <a:cs typeface="DM Sans"/>
                <a:sym typeface="DM Sans"/>
              </a:rPr>
              <a:t>. Podemos tener una tupla que contenga números, variables, strings, o incluso otras listas, u otros tipos de datos que veremos más adelante.</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br>
              <a:rPr lang="es" sz="1350">
                <a:solidFill>
                  <a:schemeClr val="dk1"/>
                </a:solidFill>
                <a:latin typeface="DM Sans"/>
                <a:ea typeface="DM Sans"/>
                <a:cs typeface="DM Sans"/>
                <a:sym typeface="DM Sans"/>
              </a:rPr>
            </a:br>
            <a:r>
              <a:rPr lang="es" sz="1350">
                <a:solidFill>
                  <a:schemeClr val="dk1"/>
                </a:solidFill>
                <a:latin typeface="DM Sans"/>
                <a:ea typeface="DM Sans"/>
                <a:cs typeface="DM Sans"/>
                <a:sym typeface="DM Sans"/>
              </a:rPr>
              <a:t>Ejemplo:</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mi_var = ‘Una variable’</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datos = (1, -5, 123,34, ‘Una cadena’, ‘Otra cadena’, mi_var)</a:t>
            </a:r>
            <a:endParaRPr b="1" sz="1350">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61"/>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8" name="Google Shape;458;p61"/>
          <p:cNvGrpSpPr/>
          <p:nvPr/>
        </p:nvGrpSpPr>
        <p:grpSpPr>
          <a:xfrm>
            <a:off x="8328901" y="76198"/>
            <a:ext cx="738900" cy="738900"/>
            <a:chOff x="473351" y="619523"/>
            <a:chExt cx="738900" cy="738900"/>
          </a:xfrm>
        </p:grpSpPr>
        <p:sp>
          <p:nvSpPr>
            <p:cNvPr id="459" name="Google Shape;459;p61"/>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0" name="Google Shape;460;p61"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461" name="Google Shape;461;p61"/>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rgbClr val="FFFFFF"/>
                </a:solidFill>
                <a:latin typeface="DM Sans"/>
                <a:ea typeface="DM Sans"/>
                <a:cs typeface="DM Sans"/>
                <a:sym typeface="DM Sans"/>
              </a:rPr>
              <a:t>Tuplas</a:t>
            </a:r>
            <a:endParaRPr b="1" i="0" sz="3500" u="none" cap="none" strike="noStrike">
              <a:solidFill>
                <a:srgbClr val="FFFFFF"/>
              </a:solidFill>
              <a:latin typeface="DM Sans"/>
              <a:ea typeface="DM Sans"/>
              <a:cs typeface="DM Sans"/>
              <a:sym typeface="DM Sans"/>
            </a:endParaRPr>
          </a:p>
        </p:txBody>
      </p:sp>
      <p:sp>
        <p:nvSpPr>
          <p:cNvPr id="462" name="Google Shape;462;p61"/>
          <p:cNvSpPr txBox="1"/>
          <p:nvPr/>
        </p:nvSpPr>
        <p:spPr>
          <a:xfrm>
            <a:off x="1832100" y="1352100"/>
            <a:ext cx="56535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Como las listas, las tuplas funcionan exactamente igual con el índice y el slicing.</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Ejemplo:</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datos = (1, -5, 123 , 34, ‘Una cadena’, ‘Otra cadena’, ‘Pepito’)</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datos [0]</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1</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datos [-1]</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‘Pepito’</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datos [   2:    ]</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[‘Otra cadena’, ‘Pepito’]</a:t>
            </a:r>
            <a:endParaRPr b="1" sz="1350">
              <a:solidFill>
                <a:schemeClr val="dk1"/>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2"/>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8" name="Google Shape;468;p62"/>
          <p:cNvGrpSpPr/>
          <p:nvPr/>
        </p:nvGrpSpPr>
        <p:grpSpPr>
          <a:xfrm>
            <a:off x="8328901" y="76198"/>
            <a:ext cx="738900" cy="738900"/>
            <a:chOff x="473351" y="619523"/>
            <a:chExt cx="738900" cy="738900"/>
          </a:xfrm>
        </p:grpSpPr>
        <p:sp>
          <p:nvSpPr>
            <p:cNvPr id="469" name="Google Shape;469;p62"/>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0" name="Google Shape;470;p62"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471" name="Google Shape;471;p62"/>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rgbClr val="FFFFFF"/>
                </a:solidFill>
                <a:latin typeface="DM Sans"/>
                <a:ea typeface="DM Sans"/>
                <a:cs typeface="DM Sans"/>
                <a:sym typeface="DM Sans"/>
              </a:rPr>
              <a:t>Concatenación</a:t>
            </a:r>
            <a:endParaRPr b="1" i="0" sz="3500" u="none" cap="none" strike="noStrike">
              <a:solidFill>
                <a:srgbClr val="FFFFFF"/>
              </a:solidFill>
              <a:latin typeface="DM Sans"/>
              <a:ea typeface="DM Sans"/>
              <a:cs typeface="DM Sans"/>
              <a:sym typeface="DM Sans"/>
            </a:endParaRPr>
          </a:p>
        </p:txBody>
      </p:sp>
      <p:sp>
        <p:nvSpPr>
          <p:cNvPr id="472" name="Google Shape;472;p62"/>
          <p:cNvSpPr txBox="1"/>
          <p:nvPr/>
        </p:nvSpPr>
        <p:spPr>
          <a:xfrm>
            <a:off x="1832100" y="1352100"/>
            <a:ext cx="56535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Otra cosa en la que se parecen las tuplas a las listas, es que en ambos casos se puede concatenar.</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br>
              <a:rPr lang="es" sz="1350">
                <a:solidFill>
                  <a:schemeClr val="dk1"/>
                </a:solidFill>
                <a:latin typeface="DM Sans"/>
                <a:ea typeface="DM Sans"/>
                <a:cs typeface="DM Sans"/>
                <a:sym typeface="DM Sans"/>
              </a:rPr>
            </a:br>
            <a:r>
              <a:rPr lang="es" sz="1350">
                <a:solidFill>
                  <a:schemeClr val="dk1"/>
                </a:solidFill>
                <a:highlight>
                  <a:schemeClr val="accent6"/>
                </a:highlight>
                <a:latin typeface="DM Sans"/>
                <a:ea typeface="DM Sans"/>
                <a:cs typeface="DM Sans"/>
                <a:sym typeface="DM Sans"/>
              </a:rPr>
              <a:t>Importante:  NO FUNCIONA APPEND 👀 pero puedes agregar cosas</a:t>
            </a:r>
            <a:endParaRPr sz="1350">
              <a:solidFill>
                <a:schemeClr val="dk1"/>
              </a:solidFill>
              <a:highlight>
                <a:schemeClr val="accent6"/>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&gt;&gt;&gt; datos = (1, -5, 123,34, ‘Una cadena’, ‘Otra cadena’)</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&gt;&gt;&gt; datos + (0, ‘Otra cadena distinta’, ‘Pepito’, -873758,123)</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(1, -5, 123,34, ‘Una cadena’, ‘Otra cadena’, 0, ‘Otra cadena distinta’, ‘Pepito’, -873758,123)</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&gt;&gt;&gt; numeros = (1,2,3,4)</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&gt;&gt;&gt; numeros + (5,6,7,8)</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(1,2,3,4,5,6,7,8)</a:t>
            </a:r>
            <a:endParaRPr sz="1350">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3"/>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8" name="Google Shape;478;p63"/>
          <p:cNvGrpSpPr/>
          <p:nvPr/>
        </p:nvGrpSpPr>
        <p:grpSpPr>
          <a:xfrm>
            <a:off x="8328901" y="76198"/>
            <a:ext cx="738900" cy="738900"/>
            <a:chOff x="473351" y="619523"/>
            <a:chExt cx="738900" cy="738900"/>
          </a:xfrm>
        </p:grpSpPr>
        <p:sp>
          <p:nvSpPr>
            <p:cNvPr id="479" name="Google Shape;479;p63"/>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0" name="Google Shape;480;p63"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481" name="Google Shape;481;p63"/>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rgbClr val="FFFFFF"/>
                </a:solidFill>
                <a:latin typeface="DM Sans"/>
                <a:ea typeface="DM Sans"/>
                <a:cs typeface="DM Sans"/>
                <a:sym typeface="DM Sans"/>
              </a:rPr>
              <a:t>Mutabilidad</a:t>
            </a:r>
            <a:endParaRPr b="1" i="0" sz="3500" u="none" cap="none" strike="noStrike">
              <a:solidFill>
                <a:srgbClr val="FFFFFF"/>
              </a:solidFill>
              <a:latin typeface="DM Sans"/>
              <a:ea typeface="DM Sans"/>
              <a:cs typeface="DM Sans"/>
              <a:sym typeface="DM Sans"/>
            </a:endParaRPr>
          </a:p>
        </p:txBody>
      </p:sp>
      <p:sp>
        <p:nvSpPr>
          <p:cNvPr id="482" name="Google Shape;482;p63"/>
          <p:cNvSpPr txBox="1"/>
          <p:nvPr/>
        </p:nvSpPr>
        <p:spPr>
          <a:xfrm>
            <a:off x="1832100" y="1352100"/>
            <a:ext cx="56535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Como vimos, hay una diferencia entre listas y tuplas, las </a:t>
            </a:r>
            <a:r>
              <a:rPr b="1" lang="es" sz="1350">
                <a:solidFill>
                  <a:schemeClr val="dk1"/>
                </a:solidFill>
                <a:latin typeface="DM Sans"/>
                <a:ea typeface="DM Sans"/>
                <a:cs typeface="DM Sans"/>
                <a:sym typeface="DM Sans"/>
              </a:rPr>
              <a:t>listas son mutables</a:t>
            </a:r>
            <a:r>
              <a:rPr lang="es" sz="1350">
                <a:solidFill>
                  <a:schemeClr val="dk1"/>
                </a:solidFill>
                <a:latin typeface="DM Sans"/>
                <a:ea typeface="DM Sans"/>
                <a:cs typeface="DM Sans"/>
                <a:sym typeface="DM Sans"/>
              </a:rPr>
              <a:t> (podían reasignar sus ítems), en cambio las </a:t>
            </a:r>
            <a:r>
              <a:rPr b="1" lang="es" sz="1350">
                <a:solidFill>
                  <a:schemeClr val="dk1"/>
                </a:solidFill>
                <a:latin typeface="DM Sans"/>
                <a:ea typeface="DM Sans"/>
                <a:cs typeface="DM Sans"/>
                <a:sym typeface="DM Sans"/>
              </a:rPr>
              <a:t>tuplas son inmutables</a:t>
            </a:r>
            <a:r>
              <a:rPr lang="es" sz="1350">
                <a:solidFill>
                  <a:schemeClr val="dk1"/>
                </a:solidFill>
                <a:latin typeface="DM Sans"/>
                <a:ea typeface="DM Sans"/>
                <a:cs typeface="DM Sans"/>
                <a:sym typeface="DM Sans"/>
              </a:rPr>
              <a:t>, esto significa que no podemos reasignar sus ítems haciendo referencia con el índice.</a:t>
            </a:r>
            <a:br>
              <a:rPr lang="es" sz="1350">
                <a:solidFill>
                  <a:schemeClr val="dk1"/>
                </a:solidFill>
                <a:latin typeface="DM Sans"/>
                <a:ea typeface="DM Sans"/>
                <a:cs typeface="DM Sans"/>
                <a:sym typeface="DM Sans"/>
              </a:rPr>
            </a:br>
            <a:br>
              <a:rPr lang="es" sz="1350">
                <a:solidFill>
                  <a:schemeClr val="dk1"/>
                </a:solidFill>
                <a:latin typeface="DM Sans"/>
                <a:ea typeface="DM Sans"/>
                <a:cs typeface="DM Sans"/>
                <a:sym typeface="DM Sans"/>
              </a:rPr>
            </a:br>
            <a:r>
              <a:rPr lang="es" sz="1350">
                <a:solidFill>
                  <a:schemeClr val="dk1"/>
                </a:solidFill>
                <a:latin typeface="DM Sans"/>
                <a:ea typeface="DM Sans"/>
                <a:cs typeface="DM Sans"/>
                <a:sym typeface="DM Sans"/>
              </a:rPr>
              <a:t>Ejemplo:</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&gt;&gt;&gt;mi_tupla = (1,2,3,4)</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&gt;&gt;&gt; mi_tupla[2] = 5</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 sz="1350">
                <a:solidFill>
                  <a:srgbClr val="FF0000"/>
                </a:solidFill>
                <a:latin typeface="DM Sans"/>
                <a:ea typeface="DM Sans"/>
                <a:cs typeface="DM Sans"/>
                <a:sym typeface="DM Sans"/>
              </a:rPr>
              <a:t>Traceback (most recent call last):</a:t>
            </a:r>
            <a:endParaRPr sz="1350">
              <a:solidFill>
                <a:srgbClr val="FF0000"/>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 sz="1350">
                <a:solidFill>
                  <a:srgbClr val="FF0000"/>
                </a:solidFill>
                <a:latin typeface="DM Sans"/>
                <a:ea typeface="DM Sans"/>
                <a:cs typeface="DM Sans"/>
                <a:sym typeface="DM Sans"/>
              </a:rPr>
              <a:t>File "&lt;pyshell#0&gt;", line 1, in &lt;module&gt;</a:t>
            </a:r>
            <a:endParaRPr sz="1350">
              <a:solidFill>
                <a:srgbClr val="FF0000"/>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 sz="1350">
                <a:solidFill>
                  <a:srgbClr val="FF0000"/>
                </a:solidFill>
                <a:latin typeface="DM Sans"/>
                <a:ea typeface="DM Sans"/>
                <a:cs typeface="DM Sans"/>
                <a:sym typeface="DM Sans"/>
              </a:rPr>
              <a:t>mi_tupla[2] = 5</a:t>
            </a:r>
            <a:endParaRPr sz="1350">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64"/>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8" name="Google Shape;488;p64"/>
          <p:cNvGrpSpPr/>
          <p:nvPr/>
        </p:nvGrpSpPr>
        <p:grpSpPr>
          <a:xfrm>
            <a:off x="8328901" y="76198"/>
            <a:ext cx="738900" cy="738900"/>
            <a:chOff x="473351" y="619523"/>
            <a:chExt cx="738900" cy="738900"/>
          </a:xfrm>
        </p:grpSpPr>
        <p:sp>
          <p:nvSpPr>
            <p:cNvPr id="489" name="Google Shape;489;p64"/>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0" name="Google Shape;490;p64"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491" name="Google Shape;491;p64"/>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rgbClr val="FFFFFF"/>
                </a:solidFill>
                <a:latin typeface="DM Sans"/>
                <a:ea typeface="DM Sans"/>
                <a:cs typeface="DM Sans"/>
                <a:sym typeface="DM Sans"/>
              </a:rPr>
              <a:t>Borras valores en tuplas</a:t>
            </a:r>
            <a:endParaRPr b="1" i="0" sz="3500" u="none" cap="none" strike="noStrike">
              <a:solidFill>
                <a:srgbClr val="FFFFFF"/>
              </a:solidFill>
              <a:latin typeface="DM Sans"/>
              <a:ea typeface="DM Sans"/>
              <a:cs typeface="DM Sans"/>
              <a:sym typeface="DM Sans"/>
            </a:endParaRPr>
          </a:p>
        </p:txBody>
      </p:sp>
      <p:sp>
        <p:nvSpPr>
          <p:cNvPr id="492" name="Google Shape;492;p64"/>
          <p:cNvSpPr txBox="1"/>
          <p:nvPr/>
        </p:nvSpPr>
        <p:spPr>
          <a:xfrm>
            <a:off x="1832100" y="1352100"/>
            <a:ext cx="56535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Igual que en las listas, podremos borrar todos los valores de una tupla simplemente indicando que la variable ahora contendrá una tupla vacía.</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Ejemplo:</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letras = (‘a’, ‘b’, ‘c’, ‘d’, ‘e’, ‘f’)</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letras = ()</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Nota: Esta también es la forma de instanciar una tupla vacía en Python. </a:t>
            </a:r>
            <a:endParaRPr sz="1350">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5"/>
          <p:cNvSpPr txBox="1"/>
          <p:nvPr/>
        </p:nvSpPr>
        <p:spPr>
          <a:xfrm>
            <a:off x="1461300" y="2202300"/>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3500">
                <a:solidFill>
                  <a:schemeClr val="dk1"/>
                </a:solidFill>
                <a:latin typeface="DM Sans"/>
                <a:ea typeface="DM Sans"/>
                <a:cs typeface="DM Sans"/>
                <a:sym typeface="DM Sans"/>
              </a:rPr>
              <a:t>Funciones de tuplas</a:t>
            </a:r>
            <a:endParaRPr b="1" sz="4000">
              <a:solidFill>
                <a:schemeClr val="dk1"/>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6"/>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03" name="Google Shape;503;p66"/>
          <p:cNvGrpSpPr/>
          <p:nvPr/>
        </p:nvGrpSpPr>
        <p:grpSpPr>
          <a:xfrm>
            <a:off x="8328901" y="76198"/>
            <a:ext cx="738900" cy="738900"/>
            <a:chOff x="473351" y="619523"/>
            <a:chExt cx="738900" cy="738900"/>
          </a:xfrm>
        </p:grpSpPr>
        <p:sp>
          <p:nvSpPr>
            <p:cNvPr id="504" name="Google Shape;504;p66"/>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5" name="Google Shape;505;p66"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506" name="Google Shape;506;p66"/>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rgbClr val="FFFFFF"/>
                </a:solidFill>
                <a:latin typeface="DM Sans"/>
                <a:ea typeface="DM Sans"/>
                <a:cs typeface="DM Sans"/>
                <a:sym typeface="DM Sans"/>
              </a:rPr>
              <a:t>Longitud de la tupla</a:t>
            </a:r>
            <a:endParaRPr b="1" i="0" sz="3500" u="none" cap="none" strike="noStrike">
              <a:solidFill>
                <a:srgbClr val="FFFFFF"/>
              </a:solidFill>
              <a:latin typeface="DM Sans"/>
              <a:ea typeface="DM Sans"/>
              <a:cs typeface="DM Sans"/>
              <a:sym typeface="DM Sans"/>
            </a:endParaRPr>
          </a:p>
        </p:txBody>
      </p:sp>
      <p:sp>
        <p:nvSpPr>
          <p:cNvPr id="507" name="Google Shape;507;p66"/>
          <p:cNvSpPr txBox="1"/>
          <p:nvPr/>
        </p:nvSpPr>
        <p:spPr>
          <a:xfrm>
            <a:off x="1832100" y="1352100"/>
            <a:ext cx="56535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Al igual que listas, las tuplas pueden utilizar la función </a:t>
            </a:r>
            <a:r>
              <a:rPr b="1" lang="es" sz="1350">
                <a:solidFill>
                  <a:schemeClr val="dk1"/>
                </a:solidFill>
                <a:latin typeface="DM Sans"/>
                <a:ea typeface="DM Sans"/>
                <a:cs typeface="DM Sans"/>
                <a:sym typeface="DM Sans"/>
              </a:rPr>
              <a:t>len</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Ejemplo:</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numeros =  (1,2,3,4)</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len(numeros)</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4</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datos = (1, -5, 123.34, ‘Una cadena’, ‘Otra cadena’)</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len(datos)</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5</a:t>
            </a:r>
            <a:endParaRPr b="1" sz="1350">
              <a:solidFill>
                <a:schemeClr val="dk1"/>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67"/>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13" name="Google Shape;513;p67"/>
          <p:cNvGrpSpPr/>
          <p:nvPr/>
        </p:nvGrpSpPr>
        <p:grpSpPr>
          <a:xfrm>
            <a:off x="8328901" y="76198"/>
            <a:ext cx="738900" cy="738900"/>
            <a:chOff x="473351" y="619523"/>
            <a:chExt cx="738900" cy="738900"/>
          </a:xfrm>
        </p:grpSpPr>
        <p:sp>
          <p:nvSpPr>
            <p:cNvPr id="514" name="Google Shape;514;p67"/>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5" name="Google Shape;515;p67"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516" name="Google Shape;516;p67"/>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rgbClr val="FFFFFF"/>
                </a:solidFill>
                <a:latin typeface="DM Sans"/>
                <a:ea typeface="DM Sans"/>
                <a:cs typeface="DM Sans"/>
                <a:sym typeface="DM Sans"/>
              </a:rPr>
              <a:t>Count</a:t>
            </a:r>
            <a:endParaRPr b="1" i="0" sz="3500" u="none" cap="none" strike="noStrike">
              <a:solidFill>
                <a:srgbClr val="FFFFFF"/>
              </a:solidFill>
              <a:latin typeface="DM Sans"/>
              <a:ea typeface="DM Sans"/>
              <a:cs typeface="DM Sans"/>
              <a:sym typeface="DM Sans"/>
            </a:endParaRPr>
          </a:p>
        </p:txBody>
      </p:sp>
      <p:sp>
        <p:nvSpPr>
          <p:cNvPr id="517" name="Google Shape;517;p67"/>
          <p:cNvSpPr txBox="1"/>
          <p:nvPr/>
        </p:nvSpPr>
        <p:spPr>
          <a:xfrm>
            <a:off x="1832100" y="1352100"/>
            <a:ext cx="56535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Al igual que las listas, las tuplas pueden utilizar la función </a:t>
            </a:r>
            <a:r>
              <a:rPr b="1" lang="es" sz="1350">
                <a:solidFill>
                  <a:schemeClr val="dk1"/>
                </a:solidFill>
                <a:latin typeface="DM Sans"/>
                <a:ea typeface="DM Sans"/>
                <a:cs typeface="DM Sans"/>
                <a:sym typeface="DM Sans"/>
              </a:rPr>
              <a:t>count</a:t>
            </a:r>
            <a:r>
              <a:rPr lang="es" sz="1350">
                <a:solidFill>
                  <a:schemeClr val="dk1"/>
                </a:solidFill>
                <a:latin typeface="DM Sans"/>
                <a:ea typeface="DM Sans"/>
                <a:cs typeface="DM Sans"/>
                <a:sym typeface="DM Sans"/>
              </a:rPr>
              <a:t>. Esta función cuenta el número de veces que nuestro ítem se repite en una tupla.</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Ejemplo:</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numeros =  (1,2,1,3,1,4,1)</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&gt;&gt;&gt;numeros.count(1)</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4</a:t>
            </a:r>
            <a:endParaRPr b="1" sz="1350">
              <a:solidFill>
                <a:schemeClr val="dk1"/>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68"/>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3" name="Google Shape;523;p68"/>
          <p:cNvGrpSpPr/>
          <p:nvPr/>
        </p:nvGrpSpPr>
        <p:grpSpPr>
          <a:xfrm>
            <a:off x="8328901" y="76198"/>
            <a:ext cx="738900" cy="738900"/>
            <a:chOff x="473351" y="619523"/>
            <a:chExt cx="738900" cy="738900"/>
          </a:xfrm>
        </p:grpSpPr>
        <p:sp>
          <p:nvSpPr>
            <p:cNvPr id="524" name="Google Shape;524;p68"/>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5" name="Google Shape;525;p68"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526" name="Google Shape;526;p68"/>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rgbClr val="FFFFFF"/>
                </a:solidFill>
                <a:latin typeface="DM Sans"/>
                <a:ea typeface="DM Sans"/>
                <a:cs typeface="DM Sans"/>
                <a:sym typeface="DM Sans"/>
              </a:rPr>
              <a:t>Index</a:t>
            </a:r>
            <a:endParaRPr b="1" i="0" sz="3500" u="none" cap="none" strike="noStrike">
              <a:solidFill>
                <a:srgbClr val="FFFFFF"/>
              </a:solidFill>
              <a:latin typeface="DM Sans"/>
              <a:ea typeface="DM Sans"/>
              <a:cs typeface="DM Sans"/>
              <a:sym typeface="DM Sans"/>
            </a:endParaRPr>
          </a:p>
        </p:txBody>
      </p:sp>
      <p:sp>
        <p:nvSpPr>
          <p:cNvPr id="527" name="Google Shape;527;p68"/>
          <p:cNvSpPr txBox="1"/>
          <p:nvPr/>
        </p:nvSpPr>
        <p:spPr>
          <a:xfrm>
            <a:off x="1832100" y="1352100"/>
            <a:ext cx="5653500" cy="319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Al igual que las listas, las tuplas pueden utilizar la función index. Esta función busca nuestro ítem y nos dice en qué índice se encuentra.</a:t>
            </a:r>
            <a:br>
              <a:rPr lang="es" sz="1350">
                <a:solidFill>
                  <a:schemeClr val="dk1"/>
                </a:solidFill>
                <a:latin typeface="DM Sans"/>
                <a:ea typeface="DM Sans"/>
                <a:cs typeface="DM Sans"/>
                <a:sym typeface="DM Sans"/>
              </a:rPr>
            </a:b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Ejemplo:</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numeros =  (1,2,1,3,1,4,1,5)</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numeros.index(5)</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7</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Si se intenta buscar un valor fuera de la tupla, devolverá un error y que no se encontró el valor.</a:t>
            </a:r>
            <a:br>
              <a:rPr lang="es" sz="1350">
                <a:solidFill>
                  <a:schemeClr val="dk1"/>
                </a:solidFill>
                <a:latin typeface="DM Sans"/>
                <a:ea typeface="DM Sans"/>
                <a:cs typeface="DM Sans"/>
                <a:sym typeface="DM Sans"/>
              </a:rPr>
            </a:br>
            <a:r>
              <a:rPr lang="es" sz="1350">
                <a:solidFill>
                  <a:srgbClr val="FF0000"/>
                </a:solidFill>
                <a:latin typeface="DM Sans"/>
                <a:ea typeface="DM Sans"/>
                <a:cs typeface="DM Sans"/>
                <a:sym typeface="DM Sans"/>
              </a:rPr>
              <a:t>Traceback (most recent call last):</a:t>
            </a:r>
            <a:endParaRPr sz="1350">
              <a:solidFill>
                <a:srgbClr val="FF0000"/>
              </a:solidFill>
              <a:latin typeface="DM Sans"/>
              <a:ea typeface="DM Sans"/>
              <a:cs typeface="DM Sans"/>
              <a:sym typeface="DM Sans"/>
            </a:endParaRPr>
          </a:p>
          <a:p>
            <a:pPr indent="0" lvl="0" marL="0" rtl="0" algn="l">
              <a:lnSpc>
                <a:spcPct val="150000"/>
              </a:lnSpc>
              <a:spcBef>
                <a:spcPts val="0"/>
              </a:spcBef>
              <a:spcAft>
                <a:spcPts val="0"/>
              </a:spcAft>
              <a:buClr>
                <a:schemeClr val="dk1"/>
              </a:buClr>
              <a:buSzPts val="1350"/>
              <a:buFont typeface="Arial"/>
              <a:buNone/>
            </a:pPr>
            <a:r>
              <a:rPr lang="es" sz="1350">
                <a:solidFill>
                  <a:srgbClr val="FF0000"/>
                </a:solidFill>
                <a:latin typeface="DM Sans"/>
                <a:ea typeface="DM Sans"/>
                <a:cs typeface="DM Sans"/>
                <a:sym typeface="DM Sans"/>
              </a:rPr>
              <a:t>  File "&lt;stdin&gt;", line 1, in &lt;module&gt;</a:t>
            </a:r>
            <a:endParaRPr sz="1350">
              <a:solidFill>
                <a:srgbClr val="FF0000"/>
              </a:solidFill>
              <a:latin typeface="DM Sans"/>
              <a:ea typeface="DM Sans"/>
              <a:cs typeface="DM Sans"/>
              <a:sym typeface="DM Sans"/>
            </a:endParaRPr>
          </a:p>
          <a:p>
            <a:pPr indent="0" lvl="0" marL="0" rtl="0" algn="l">
              <a:lnSpc>
                <a:spcPct val="150000"/>
              </a:lnSpc>
              <a:spcBef>
                <a:spcPts val="0"/>
              </a:spcBef>
              <a:spcAft>
                <a:spcPts val="0"/>
              </a:spcAft>
              <a:buClr>
                <a:schemeClr val="dk1"/>
              </a:buClr>
              <a:buSzPts val="1350"/>
              <a:buFont typeface="Arial"/>
              <a:buNone/>
            </a:pPr>
            <a:r>
              <a:rPr lang="es" sz="1350">
                <a:solidFill>
                  <a:srgbClr val="FF0000"/>
                </a:solidFill>
                <a:latin typeface="DM Sans"/>
                <a:ea typeface="DM Sans"/>
                <a:cs typeface="DM Sans"/>
                <a:sym typeface="DM Sans"/>
              </a:rPr>
              <a:t>ValueError: tuple.index(x): x not in tuple</a:t>
            </a:r>
            <a:endParaRPr sz="1350">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4"/>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Repositorio Github</a:t>
            </a:r>
            <a:endParaRPr b="1" sz="3500">
              <a:solidFill>
                <a:schemeClr val="lt1"/>
              </a:solidFill>
              <a:latin typeface="DM Sans"/>
              <a:ea typeface="DM Sans"/>
              <a:cs typeface="DM Sans"/>
              <a:sym typeface="DM Sans"/>
            </a:endParaRPr>
          </a:p>
        </p:txBody>
      </p:sp>
      <p:sp>
        <p:nvSpPr>
          <p:cNvPr id="112" name="Google Shape;112;p24"/>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4"/>
          <p:cNvSpPr txBox="1"/>
          <p:nvPr/>
        </p:nvSpPr>
        <p:spPr>
          <a:xfrm>
            <a:off x="1021500" y="2885850"/>
            <a:ext cx="4300500" cy="531000"/>
          </a:xfrm>
          <a:prstGeom prst="rect">
            <a:avLst/>
          </a:prstGeom>
          <a:noFill/>
          <a:ln>
            <a:noFill/>
          </a:ln>
        </p:spPr>
        <p:txBody>
          <a:bodyPr anchorCtr="0" anchor="t" bIns="91425" lIns="91425" spcFirstLastPara="1" rIns="91425" wrap="square" tIns="91425">
            <a:spAutoFit/>
          </a:bodyPr>
          <a:lstStyle/>
          <a:p>
            <a:pPr indent="-371475" lvl="0" marL="457200" rtl="0" algn="l">
              <a:spcBef>
                <a:spcPts val="0"/>
              </a:spcBef>
              <a:spcAft>
                <a:spcPts val="0"/>
              </a:spcAft>
              <a:buSzPts val="2250"/>
              <a:buFont typeface="DM Sans"/>
              <a:buChar char="✓"/>
            </a:pPr>
            <a:r>
              <a:rPr lang="es" sz="2250" u="sng">
                <a:solidFill>
                  <a:schemeClr val="hlink"/>
                </a:solidFill>
                <a:latin typeface="DM Sans"/>
                <a:ea typeface="DM Sans"/>
                <a:cs typeface="DM Sans"/>
                <a:sym typeface="DM Sans"/>
                <a:hlinkClick r:id="rId3"/>
              </a:rPr>
              <a:t>Repositorio Python</a:t>
            </a:r>
            <a:endParaRPr sz="2250">
              <a:latin typeface="DM Sans"/>
              <a:ea typeface="DM Sans"/>
              <a:cs typeface="DM Sans"/>
              <a:sym typeface="DM Sans"/>
            </a:endParaRPr>
          </a:p>
        </p:txBody>
      </p:sp>
      <p:sp>
        <p:nvSpPr>
          <p:cNvPr id="114" name="Google Shape;114;p24"/>
          <p:cNvSpPr txBox="1"/>
          <p:nvPr/>
        </p:nvSpPr>
        <p:spPr>
          <a:xfrm>
            <a:off x="1021500" y="1728575"/>
            <a:ext cx="5765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latin typeface="DM Sans"/>
                <a:ea typeface="DM Sans"/>
                <a:cs typeface="DM Sans"/>
                <a:sym typeface="DM Sans"/>
              </a:rPr>
              <a:t>Te dejamos el acceso al Repositorio de Github donde encontrarás todo el material complementario y scripts de la clase. </a:t>
            </a:r>
            <a:endParaRPr sz="1800">
              <a:latin typeface="DM Sans"/>
              <a:ea typeface="DM Sans"/>
              <a:cs typeface="DM Sans"/>
              <a:sym typeface="DM Sans"/>
            </a:endParaRPr>
          </a:p>
        </p:txBody>
      </p:sp>
      <p:pic>
        <p:nvPicPr>
          <p:cNvPr id="115" name="Google Shape;115;p24"/>
          <p:cNvPicPr preferRelativeResize="0"/>
          <p:nvPr/>
        </p:nvPicPr>
        <p:blipFill>
          <a:blip r:embed="rId4">
            <a:alphaModFix/>
          </a:blip>
          <a:stretch>
            <a:fillRect/>
          </a:stretch>
        </p:blipFill>
        <p:spPr>
          <a:xfrm>
            <a:off x="7006400" y="2324100"/>
            <a:ext cx="1162050" cy="11620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69"/>
          <p:cNvSpPr txBox="1"/>
          <p:nvPr/>
        </p:nvSpPr>
        <p:spPr>
          <a:xfrm>
            <a:off x="1461300" y="2202300"/>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3500">
                <a:solidFill>
                  <a:schemeClr val="dk1"/>
                </a:solidFill>
                <a:latin typeface="DM Sans"/>
                <a:ea typeface="DM Sans"/>
                <a:cs typeface="DM Sans"/>
                <a:sym typeface="DM Sans"/>
              </a:rPr>
              <a:t>Anidación</a:t>
            </a:r>
            <a:endParaRPr b="1" sz="4000">
              <a:solidFill>
                <a:schemeClr val="dk1"/>
              </a:solidFill>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70"/>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8" name="Google Shape;538;p70"/>
          <p:cNvGrpSpPr/>
          <p:nvPr/>
        </p:nvGrpSpPr>
        <p:grpSpPr>
          <a:xfrm>
            <a:off x="8328901" y="76198"/>
            <a:ext cx="738900" cy="738900"/>
            <a:chOff x="473351" y="619523"/>
            <a:chExt cx="738900" cy="738900"/>
          </a:xfrm>
        </p:grpSpPr>
        <p:sp>
          <p:nvSpPr>
            <p:cNvPr id="539" name="Google Shape;539;p70"/>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0" name="Google Shape;540;p70"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541" name="Google Shape;541;p70"/>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rgbClr val="FFFFFF"/>
                </a:solidFill>
                <a:latin typeface="DM Sans"/>
                <a:ea typeface="DM Sans"/>
                <a:cs typeface="DM Sans"/>
                <a:sym typeface="DM Sans"/>
              </a:rPr>
              <a:t>Anidadas</a:t>
            </a:r>
            <a:endParaRPr b="1" i="0" sz="3500" u="none" cap="none" strike="noStrike">
              <a:solidFill>
                <a:srgbClr val="FFFFFF"/>
              </a:solidFill>
              <a:latin typeface="DM Sans"/>
              <a:ea typeface="DM Sans"/>
              <a:cs typeface="DM Sans"/>
              <a:sym typeface="DM Sans"/>
            </a:endParaRPr>
          </a:p>
        </p:txBody>
      </p:sp>
      <p:sp>
        <p:nvSpPr>
          <p:cNvPr id="542" name="Google Shape;542;p70"/>
          <p:cNvSpPr txBox="1"/>
          <p:nvPr/>
        </p:nvSpPr>
        <p:spPr>
          <a:xfrm>
            <a:off x="1832100" y="1352100"/>
            <a:ext cx="56535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En Python, una tupla y una lista pueden ser Anidadas esto significa, que pueden contener una lista o una tupla dentro de sí respectivamente.</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Ejemplo:</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datos = [155,    [2,3,4]   ,     ‘Una cadena’     ,     ‘Otra cadena’     ]</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otros_datos = (2,     (5,7,8)    ,    1     ,       8)</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lista_con_tupla = [1, (2,3,4), ‘Una cadena’, ‘Otra cadena’]</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tupla_con_lista = (2, [5,7,8], 1, 8)</a:t>
            </a:r>
            <a:endParaRPr b="1" sz="1350">
              <a:solidFill>
                <a:schemeClr val="dk1"/>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71"/>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8" name="Google Shape;548;p71"/>
          <p:cNvGrpSpPr/>
          <p:nvPr/>
        </p:nvGrpSpPr>
        <p:grpSpPr>
          <a:xfrm>
            <a:off x="8328901" y="76198"/>
            <a:ext cx="738900" cy="738900"/>
            <a:chOff x="473351" y="619523"/>
            <a:chExt cx="738900" cy="738900"/>
          </a:xfrm>
        </p:grpSpPr>
        <p:sp>
          <p:nvSpPr>
            <p:cNvPr id="549" name="Google Shape;549;p71"/>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0" name="Google Shape;550;p71"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551" name="Google Shape;551;p71"/>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rgbClr val="FFFFFF"/>
                </a:solidFill>
                <a:latin typeface="DM Sans"/>
                <a:ea typeface="DM Sans"/>
                <a:cs typeface="DM Sans"/>
                <a:sym typeface="DM Sans"/>
              </a:rPr>
              <a:t>Anidadas</a:t>
            </a:r>
            <a:endParaRPr b="1" i="0" sz="3500" u="none" cap="none" strike="noStrike">
              <a:solidFill>
                <a:srgbClr val="FFFFFF"/>
              </a:solidFill>
              <a:latin typeface="DM Sans"/>
              <a:ea typeface="DM Sans"/>
              <a:cs typeface="DM Sans"/>
              <a:sym typeface="DM Sans"/>
            </a:endParaRPr>
          </a:p>
        </p:txBody>
      </p:sp>
      <p:sp>
        <p:nvSpPr>
          <p:cNvPr id="552" name="Google Shape;552;p71"/>
          <p:cNvSpPr txBox="1"/>
          <p:nvPr/>
        </p:nvSpPr>
        <p:spPr>
          <a:xfrm>
            <a:off x="1832100" y="1352100"/>
            <a:ext cx="5653500" cy="309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A continuación mostraremos un ejemplo de cómo acceder a los datos anidados:</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Ejemplo:</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a = [1,2,3]</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b = [4,5,6]</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c = [7,8,9]</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resultado = [ a  ,b   ,   c]</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[[1, 2, 3], [4, 5, 6], [7, 8, 9]]</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resultado[0]</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[1,2,3]</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resultado[0][1]</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2</a:t>
            </a:r>
            <a:endParaRPr b="1" sz="1350">
              <a:solidFill>
                <a:schemeClr val="dk1"/>
              </a:solidFill>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72"/>
          <p:cNvSpPr txBox="1"/>
          <p:nvPr/>
        </p:nvSpPr>
        <p:spPr>
          <a:xfrm>
            <a:off x="1461300" y="2202300"/>
            <a:ext cx="6221400" cy="11544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3500">
                <a:solidFill>
                  <a:schemeClr val="dk1"/>
                </a:solidFill>
                <a:latin typeface="DM Sans"/>
                <a:ea typeface="DM Sans"/>
                <a:cs typeface="DM Sans"/>
                <a:sym typeface="DM Sans"/>
              </a:rPr>
              <a:t>Transformación de colecciones</a:t>
            </a:r>
            <a:endParaRPr b="1" sz="4000">
              <a:solidFill>
                <a:schemeClr val="dk1"/>
              </a:solidFill>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73"/>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73"/>
          <p:cNvSpPr txBox="1"/>
          <p:nvPr/>
        </p:nvSpPr>
        <p:spPr>
          <a:xfrm>
            <a:off x="1745250" y="1508800"/>
            <a:ext cx="56535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En Python, podemos convertir una lista a una tupla haciendo uso de la función </a:t>
            </a:r>
            <a:r>
              <a:rPr b="0" i="0" lang="es" sz="1350" u="none" cap="none" strike="noStrike">
                <a:solidFill>
                  <a:srgbClr val="000000"/>
                </a:solidFill>
                <a:highlight>
                  <a:srgbClr val="EA90FF"/>
                </a:highlight>
                <a:latin typeface="DM Sans"/>
                <a:ea typeface="DM Sans"/>
                <a:cs typeface="DM Sans"/>
                <a:sym typeface="DM Sans"/>
              </a:rPr>
              <a:t>tuple()</a:t>
            </a:r>
            <a:r>
              <a:rPr b="0" i="0" lang="es" sz="1350" u="none" cap="none" strike="noStrike">
                <a:solidFill>
                  <a:srgbClr val="000000"/>
                </a:solidFill>
                <a:latin typeface="DM Sans"/>
                <a:ea typeface="DM Sans"/>
                <a:cs typeface="DM Sans"/>
                <a:sym typeface="DM Sans"/>
              </a:rPr>
              <a:t> y a su vez, podemos hacer lo mismo</a:t>
            </a:r>
            <a:r>
              <a:rPr lang="es" sz="1350">
                <a:latin typeface="DM Sans"/>
                <a:ea typeface="DM Sans"/>
                <a:cs typeface="DM Sans"/>
                <a:sym typeface="DM Sans"/>
              </a:rPr>
              <a:t>, pero</a:t>
            </a:r>
            <a:r>
              <a:rPr b="0" i="0" lang="es" sz="1350" u="none" cap="none" strike="noStrike">
                <a:solidFill>
                  <a:srgbClr val="000000"/>
                </a:solidFill>
                <a:latin typeface="DM Sans"/>
                <a:ea typeface="DM Sans"/>
                <a:cs typeface="DM Sans"/>
                <a:sym typeface="DM Sans"/>
              </a:rPr>
              <a:t> a la inversa, es decir, </a:t>
            </a:r>
            <a:r>
              <a:rPr b="1" i="0" lang="es" sz="1350" u="none" cap="none" strike="noStrike">
                <a:solidFill>
                  <a:srgbClr val="000000"/>
                </a:solidFill>
                <a:latin typeface="DM Sans"/>
                <a:ea typeface="DM Sans"/>
                <a:cs typeface="DM Sans"/>
                <a:sym typeface="DM Sans"/>
              </a:rPr>
              <a:t>convertir una tupla a lista usando la función list().</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br>
              <a:rPr b="1" i="0" lang="es" sz="1350" u="none" cap="none" strike="noStrike">
                <a:solidFill>
                  <a:srgbClr val="000000"/>
                </a:solidFill>
                <a:latin typeface="DM Sans"/>
                <a:ea typeface="DM Sans"/>
                <a:cs typeface="DM Sans"/>
                <a:sym typeface="DM Sans"/>
              </a:rPr>
            </a:br>
            <a:r>
              <a:rPr b="0" i="0" lang="es" sz="1350" u="none" cap="none" strike="noStrike">
                <a:solidFill>
                  <a:srgbClr val="000000"/>
                </a:solidFill>
                <a:latin typeface="DM Sans"/>
                <a:ea typeface="DM Sans"/>
                <a:cs typeface="DM Sans"/>
                <a:sym typeface="DM Sans"/>
              </a:rPr>
              <a:t>Ejemplo: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rgbClr val="000000"/>
                </a:solidFill>
                <a:latin typeface="DM Sans"/>
                <a:ea typeface="DM Sans"/>
                <a:cs typeface="DM Sans"/>
                <a:sym typeface="DM Sans"/>
              </a:rPr>
              <a:t>&gt;&gt;&gt; numeros =  (1,2,3,4)</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rgbClr val="000000"/>
                </a:solidFill>
                <a:latin typeface="DM Sans"/>
                <a:ea typeface="DM Sans"/>
                <a:cs typeface="DM Sans"/>
                <a:sym typeface="DM Sans"/>
              </a:rPr>
              <a:t>&gt;&gt;&gt; </a:t>
            </a:r>
            <a:r>
              <a:rPr b="1" i="0" lang="es" sz="1350" u="none" cap="none" strike="noStrike">
                <a:solidFill>
                  <a:srgbClr val="000000"/>
                </a:solidFill>
                <a:highlight>
                  <a:srgbClr val="EA90FF"/>
                </a:highlight>
                <a:latin typeface="DM Sans"/>
                <a:ea typeface="DM Sans"/>
                <a:cs typeface="DM Sans"/>
                <a:sym typeface="DM Sans"/>
              </a:rPr>
              <a:t>list</a:t>
            </a:r>
            <a:r>
              <a:rPr b="1" i="0" lang="es" sz="1350" u="none" cap="none" strike="noStrike">
                <a:solidFill>
                  <a:srgbClr val="000000"/>
                </a:solidFill>
                <a:latin typeface="DM Sans"/>
                <a:ea typeface="DM Sans"/>
                <a:cs typeface="DM Sans"/>
                <a:sym typeface="DM Sans"/>
              </a:rPr>
              <a:t> </a:t>
            </a:r>
            <a:r>
              <a:rPr b="1" i="0" lang="es" sz="1350" u="none" cap="none" strike="noStrike">
                <a:solidFill>
                  <a:srgbClr val="000000"/>
                </a:solidFill>
                <a:latin typeface="DM Sans"/>
                <a:ea typeface="DM Sans"/>
                <a:cs typeface="DM Sans"/>
                <a:sym typeface="DM Sans"/>
              </a:rPr>
              <a:t>(   numeros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rgbClr val="000000"/>
                </a:solidFill>
                <a:latin typeface="DM Sans"/>
                <a:ea typeface="DM Sans"/>
                <a:cs typeface="DM Sans"/>
                <a:sym typeface="DM Sans"/>
              </a:rPr>
              <a:t>[1,2,3,4]</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rgbClr val="000000"/>
                </a:solidFill>
                <a:latin typeface="DM Sans"/>
                <a:ea typeface="DM Sans"/>
                <a:cs typeface="DM Sans"/>
                <a:sym typeface="DM Sans"/>
              </a:rPr>
              <a:t>&gt;&gt;&gt; datos = [1, -5, 123,34, ‘Una cadena’, ‘Otra cadena’]</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rgbClr val="000000"/>
                </a:solidFill>
                <a:latin typeface="DM Sans"/>
                <a:ea typeface="DM Sans"/>
                <a:cs typeface="DM Sans"/>
                <a:sym typeface="DM Sans"/>
              </a:rPr>
              <a:t>&gt;&gt;&gt; tuple(datos)</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rgbClr val="000000"/>
                </a:solidFill>
                <a:latin typeface="DM Sans"/>
                <a:ea typeface="DM Sans"/>
                <a:cs typeface="DM Sans"/>
                <a:sym typeface="DM Sans"/>
              </a:rPr>
              <a:t>(1, -5, 123,34, ‘Una cadena’, ‘Otra cadena’)</a:t>
            </a:r>
            <a:endParaRPr b="1" i="0" sz="1350" u="none" cap="none" strike="noStrike">
              <a:solidFill>
                <a:srgbClr val="000000"/>
              </a:solidFill>
              <a:latin typeface="DM Sans"/>
              <a:ea typeface="DM Sans"/>
              <a:cs typeface="DM Sans"/>
              <a:sym typeface="DM Sans"/>
            </a:endParaRPr>
          </a:p>
        </p:txBody>
      </p:sp>
      <p:grpSp>
        <p:nvGrpSpPr>
          <p:cNvPr id="564" name="Google Shape;564;p73"/>
          <p:cNvGrpSpPr/>
          <p:nvPr/>
        </p:nvGrpSpPr>
        <p:grpSpPr>
          <a:xfrm>
            <a:off x="8328901" y="76198"/>
            <a:ext cx="738900" cy="738900"/>
            <a:chOff x="473351" y="619523"/>
            <a:chExt cx="738900" cy="738900"/>
          </a:xfrm>
        </p:grpSpPr>
        <p:sp>
          <p:nvSpPr>
            <p:cNvPr id="565" name="Google Shape;565;p73"/>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6" name="Google Shape;566;p73"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567" name="Google Shape;567;p73"/>
          <p:cNvSpPr txBox="1"/>
          <p:nvPr/>
        </p:nvSpPr>
        <p:spPr>
          <a:xfrm>
            <a:off x="647400" y="345975"/>
            <a:ext cx="74712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rgbClr val="FFFFFF"/>
                </a:solidFill>
                <a:latin typeface="DM Sans"/>
                <a:ea typeface="DM Sans"/>
                <a:cs typeface="DM Sans"/>
                <a:sym typeface="DM Sans"/>
              </a:rPr>
              <a:t>Transformar una colección a otra</a:t>
            </a:r>
            <a:endParaRPr b="1" i="0" sz="3500" u="none" cap="none" strike="noStrike">
              <a:solidFill>
                <a:srgbClr val="FFFFFF"/>
              </a:solidFill>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74"/>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Repositorio Github</a:t>
            </a:r>
            <a:endParaRPr b="1" sz="3500">
              <a:solidFill>
                <a:schemeClr val="lt1"/>
              </a:solidFill>
              <a:latin typeface="DM Sans"/>
              <a:ea typeface="DM Sans"/>
              <a:cs typeface="DM Sans"/>
              <a:sym typeface="DM Sans"/>
            </a:endParaRPr>
          </a:p>
        </p:txBody>
      </p:sp>
      <p:sp>
        <p:nvSpPr>
          <p:cNvPr id="573" name="Google Shape;573;p74"/>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74"/>
          <p:cNvSpPr txBox="1"/>
          <p:nvPr/>
        </p:nvSpPr>
        <p:spPr>
          <a:xfrm>
            <a:off x="1021500" y="2885850"/>
            <a:ext cx="4300500" cy="531000"/>
          </a:xfrm>
          <a:prstGeom prst="rect">
            <a:avLst/>
          </a:prstGeom>
          <a:noFill/>
          <a:ln>
            <a:noFill/>
          </a:ln>
        </p:spPr>
        <p:txBody>
          <a:bodyPr anchorCtr="0" anchor="t" bIns="91425" lIns="91425" spcFirstLastPara="1" rIns="91425" wrap="square" tIns="91425">
            <a:spAutoFit/>
          </a:bodyPr>
          <a:lstStyle/>
          <a:p>
            <a:pPr indent="-371475" lvl="0" marL="457200" rtl="0" algn="l">
              <a:spcBef>
                <a:spcPts val="0"/>
              </a:spcBef>
              <a:spcAft>
                <a:spcPts val="0"/>
              </a:spcAft>
              <a:buSzPts val="2250"/>
              <a:buFont typeface="DM Sans"/>
              <a:buChar char="✓"/>
            </a:pPr>
            <a:r>
              <a:rPr lang="es" sz="2250" u="sng">
                <a:solidFill>
                  <a:schemeClr val="hlink"/>
                </a:solidFill>
                <a:latin typeface="DM Sans"/>
                <a:ea typeface="DM Sans"/>
                <a:cs typeface="DM Sans"/>
                <a:sym typeface="DM Sans"/>
                <a:hlinkClick r:id="rId3"/>
              </a:rPr>
              <a:t>Repositorio Python</a:t>
            </a:r>
            <a:endParaRPr sz="2250">
              <a:latin typeface="DM Sans"/>
              <a:ea typeface="DM Sans"/>
              <a:cs typeface="DM Sans"/>
              <a:sym typeface="DM Sans"/>
            </a:endParaRPr>
          </a:p>
        </p:txBody>
      </p:sp>
      <p:sp>
        <p:nvSpPr>
          <p:cNvPr id="575" name="Google Shape;575;p74"/>
          <p:cNvSpPr txBox="1"/>
          <p:nvPr/>
        </p:nvSpPr>
        <p:spPr>
          <a:xfrm>
            <a:off x="1021500" y="1728575"/>
            <a:ext cx="5765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latin typeface="DM Sans"/>
                <a:ea typeface="DM Sans"/>
                <a:cs typeface="DM Sans"/>
                <a:sym typeface="DM Sans"/>
              </a:rPr>
              <a:t>Te dejamos el acceso al Repositorio de Github donde encontrarás todo el material complementario y scripts de la clase. </a:t>
            </a:r>
            <a:endParaRPr sz="1800">
              <a:latin typeface="DM Sans"/>
              <a:ea typeface="DM Sans"/>
              <a:cs typeface="DM Sans"/>
              <a:sym typeface="DM Sans"/>
            </a:endParaRPr>
          </a:p>
        </p:txBody>
      </p:sp>
      <p:pic>
        <p:nvPicPr>
          <p:cNvPr id="576" name="Google Shape;576;p74"/>
          <p:cNvPicPr preferRelativeResize="0"/>
          <p:nvPr/>
        </p:nvPicPr>
        <p:blipFill>
          <a:blip r:embed="rId4">
            <a:alphaModFix/>
          </a:blip>
          <a:stretch>
            <a:fillRect/>
          </a:stretch>
        </p:blipFill>
        <p:spPr>
          <a:xfrm>
            <a:off x="7006400" y="2324100"/>
            <a:ext cx="1162050" cy="11620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grpSp>
        <p:nvGrpSpPr>
          <p:cNvPr id="581" name="Google Shape;581;p75"/>
          <p:cNvGrpSpPr/>
          <p:nvPr/>
        </p:nvGrpSpPr>
        <p:grpSpPr>
          <a:xfrm>
            <a:off x="4202556" y="994173"/>
            <a:ext cx="738900" cy="738900"/>
            <a:chOff x="974706" y="2467173"/>
            <a:chExt cx="738900" cy="738900"/>
          </a:xfrm>
        </p:grpSpPr>
        <p:sp>
          <p:nvSpPr>
            <p:cNvPr id="582" name="Google Shape;582;p75"/>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3" name="Google Shape;583;p75"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584" name="Google Shape;584;p75"/>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Desafío de tuplas</a:t>
            </a:r>
            <a:endParaRPr b="1" i="0" sz="4000" u="none" cap="none" strike="noStrike">
              <a:solidFill>
                <a:schemeClr val="dk1"/>
              </a:solidFill>
              <a:highlight>
                <a:srgbClr val="EAFF6A"/>
              </a:highlight>
              <a:latin typeface="DM Sans"/>
              <a:ea typeface="DM Sans"/>
              <a:cs typeface="DM Sans"/>
              <a:sym typeface="DM Sans"/>
            </a:endParaRPr>
          </a:p>
        </p:txBody>
      </p:sp>
      <p:sp>
        <p:nvSpPr>
          <p:cNvPr id="585" name="Google Shape;585;p75"/>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i="0" lang="es" sz="2000" u="none" cap="none" strike="noStrike">
                <a:solidFill>
                  <a:srgbClr val="83AEFB"/>
                </a:solidFill>
                <a:latin typeface="DM Sans"/>
                <a:ea typeface="DM Sans"/>
                <a:cs typeface="DM Sans"/>
                <a:sym typeface="DM Sans"/>
              </a:rPr>
              <a:t>10 minutos</a:t>
            </a:r>
            <a:endParaRPr b="1" i="0" sz="2000" u="none" cap="none" strike="noStrike">
              <a:solidFill>
                <a:srgbClr val="83AEFB"/>
              </a:solidFill>
              <a:latin typeface="DM Sans"/>
              <a:ea typeface="DM Sans"/>
              <a:cs typeface="DM Sans"/>
              <a:sym typeface="DM Sans"/>
            </a:endParaRPr>
          </a:p>
        </p:txBody>
      </p:sp>
      <p:sp>
        <p:nvSpPr>
          <p:cNvPr id="586" name="Google Shape;586;p75"/>
          <p:cNvSpPr txBox="1"/>
          <p:nvPr/>
        </p:nvSpPr>
        <p:spPr>
          <a:xfrm>
            <a:off x="987300" y="2947538"/>
            <a:ext cx="7169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es" sz="2000" u="none" cap="none" strike="noStrike">
                <a:solidFill>
                  <a:srgbClr val="999999"/>
                </a:solidFill>
                <a:latin typeface="DM Sans"/>
                <a:ea typeface="DM Sans"/>
                <a:cs typeface="DM Sans"/>
                <a:sym typeface="DM Sans"/>
              </a:rPr>
              <a:t>A partir de una variable, imprimir por pantalla</a:t>
            </a:r>
            <a:endParaRPr b="0" i="0" sz="2000" u="none" cap="none" strike="noStrike">
              <a:solidFill>
                <a:srgbClr val="999999"/>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pic>
        <p:nvPicPr>
          <p:cNvPr id="591" name="Google Shape;591;p76"/>
          <p:cNvPicPr preferRelativeResize="0"/>
          <p:nvPr/>
        </p:nvPicPr>
        <p:blipFill rotWithShape="1">
          <a:blip r:embed="rId3">
            <a:alphaModFix/>
          </a:blip>
          <a:srcRect b="0" l="63624" r="0" t="0"/>
          <a:stretch/>
        </p:blipFill>
        <p:spPr>
          <a:xfrm>
            <a:off x="5846625" y="50"/>
            <a:ext cx="3297374" cy="5098000"/>
          </a:xfrm>
          <a:prstGeom prst="rect">
            <a:avLst/>
          </a:prstGeom>
          <a:noFill/>
          <a:ln>
            <a:noFill/>
          </a:ln>
        </p:spPr>
      </p:pic>
      <p:grpSp>
        <p:nvGrpSpPr>
          <p:cNvPr id="592" name="Google Shape;592;p76"/>
          <p:cNvGrpSpPr/>
          <p:nvPr/>
        </p:nvGrpSpPr>
        <p:grpSpPr>
          <a:xfrm>
            <a:off x="457347" y="468298"/>
            <a:ext cx="431074" cy="431074"/>
            <a:chOff x="974706" y="2467173"/>
            <a:chExt cx="738900" cy="738900"/>
          </a:xfrm>
        </p:grpSpPr>
        <p:sp>
          <p:nvSpPr>
            <p:cNvPr id="593" name="Google Shape;593;p76"/>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94" name="Google Shape;594;p76" title="ícono de actividad en clase"/>
            <p:cNvPicPr preferRelativeResize="0"/>
            <p:nvPr/>
          </p:nvPicPr>
          <p:blipFill rotWithShape="1">
            <a:blip r:embed="rId4">
              <a:alphaModFix/>
            </a:blip>
            <a:srcRect b="0" l="0" r="0" t="0"/>
            <a:stretch/>
          </p:blipFill>
          <p:spPr>
            <a:xfrm>
              <a:off x="1109750" y="2610275"/>
              <a:ext cx="452650" cy="452650"/>
            </a:xfrm>
            <a:prstGeom prst="rect">
              <a:avLst/>
            </a:prstGeom>
            <a:noFill/>
            <a:ln>
              <a:noFill/>
            </a:ln>
          </p:spPr>
        </p:pic>
      </p:grpSp>
      <p:sp>
        <p:nvSpPr>
          <p:cNvPr id="595" name="Google Shape;595;p76"/>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Desafío de tuplas</a:t>
            </a:r>
            <a:endParaRPr b="1" i="0" sz="4000" u="none" cap="none" strike="noStrike">
              <a:solidFill>
                <a:schemeClr val="dk1"/>
              </a:solidFill>
              <a:latin typeface="DM Sans"/>
              <a:ea typeface="DM Sans"/>
              <a:cs typeface="DM Sans"/>
              <a:sym typeface="DM Sans"/>
            </a:endParaRPr>
          </a:p>
        </p:txBody>
      </p:sp>
      <p:pic>
        <p:nvPicPr>
          <p:cNvPr id="596" name="Google Shape;596;p76"/>
          <p:cNvPicPr preferRelativeResize="0"/>
          <p:nvPr/>
        </p:nvPicPr>
        <p:blipFill rotWithShape="1">
          <a:blip r:embed="rId5">
            <a:alphaModFix/>
          </a:blip>
          <a:srcRect b="0" l="0" r="0" t="0"/>
          <a:stretch/>
        </p:blipFill>
        <p:spPr>
          <a:xfrm>
            <a:off x="7811413" y="4692275"/>
            <a:ext cx="1150750" cy="267575"/>
          </a:xfrm>
          <a:prstGeom prst="rect">
            <a:avLst/>
          </a:prstGeom>
          <a:noFill/>
          <a:ln>
            <a:noFill/>
          </a:ln>
        </p:spPr>
      </p:pic>
      <p:sp>
        <p:nvSpPr>
          <p:cNvPr id="597" name="Google Shape;597;p76"/>
          <p:cNvSpPr txBox="1"/>
          <p:nvPr/>
        </p:nvSpPr>
        <p:spPr>
          <a:xfrm>
            <a:off x="549525" y="1796538"/>
            <a:ext cx="4987200" cy="350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Descripción de la actividad.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A partir de una variable llamada tupla, imprimir por pantalla de forma ordenada, lo siguiente:</a:t>
            </a:r>
            <a:br>
              <a:rPr b="0" i="0" lang="es" sz="1350" u="none" cap="none" strike="noStrike">
                <a:solidFill>
                  <a:srgbClr val="000000"/>
                </a:solidFill>
                <a:latin typeface="DM Sans"/>
                <a:ea typeface="DM Sans"/>
                <a:cs typeface="DM Sans"/>
                <a:sym typeface="DM Sans"/>
              </a:rPr>
            </a:br>
            <a:r>
              <a:rPr b="0" i="0" lang="es" sz="1350" u="none" cap="none" strike="noStrike">
                <a:solidFill>
                  <a:srgbClr val="000000"/>
                </a:solidFill>
                <a:latin typeface="DM Sans"/>
                <a:ea typeface="DM Sans"/>
                <a:cs typeface="DM Sans"/>
                <a:sym typeface="DM Sans"/>
              </a:rPr>
              <a:t>1. El último ítem de tupla</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2. El número de ítems de tupla</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3. La posición donde se encuentra el ítem 87 de tupla</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4. Una lista con los últimos tres ítems de tupla</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5. Un ítem que haya en la posición 8 de tupla</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6. El número de veces que el ítem 7 aparece en tupla</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Copia esta tupla para iniciar el ejercicio:</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tupla = (8, 15, 4, 39, 5, 89, 87,  19, 7, -755, 88, 123, 2, 11, 15, 9, 355)</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598" name="Google Shape;598;p76"/>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7"/>
          <p:cNvSpPr txBox="1"/>
          <p:nvPr/>
        </p:nvSpPr>
        <p:spPr>
          <a:xfrm>
            <a:off x="1461288" y="18102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#Codertraining</a:t>
            </a:r>
            <a:endParaRPr b="1" sz="4000">
              <a:solidFill>
                <a:schemeClr val="dk1"/>
              </a:solidFill>
              <a:latin typeface="DM Sans"/>
              <a:ea typeface="DM Sans"/>
              <a:cs typeface="DM Sans"/>
              <a:sym typeface="DM Sans"/>
            </a:endParaRPr>
          </a:p>
        </p:txBody>
      </p:sp>
      <p:sp>
        <p:nvSpPr>
          <p:cNvPr id="604" name="Google Shape;604;p77"/>
          <p:cNvSpPr txBox="1"/>
          <p:nvPr/>
        </p:nvSpPr>
        <p:spPr>
          <a:xfrm>
            <a:off x="475488" y="2696100"/>
            <a:ext cx="8193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dk1"/>
                </a:solidFill>
                <a:latin typeface="DM Sans"/>
                <a:ea typeface="DM Sans"/>
                <a:cs typeface="DM Sans"/>
                <a:sym typeface="DM Sans"/>
              </a:rPr>
              <a:t>¡No dejes para mañana lo que puedes practicar hoy! Te invitamos a revisar la </a:t>
            </a:r>
            <a:r>
              <a:rPr b="1" lang="es" sz="2000" u="sng">
                <a:solidFill>
                  <a:schemeClr val="hlink"/>
                </a:solidFill>
                <a:latin typeface="DM Sans"/>
                <a:ea typeface="DM Sans"/>
                <a:cs typeface="DM Sans"/>
                <a:sym typeface="DM Sans"/>
                <a:hlinkClick r:id="rId3"/>
              </a:rPr>
              <a:t>Guía de Ejercicios Complementarios</a:t>
            </a:r>
            <a:r>
              <a:rPr lang="es" sz="2000">
                <a:solidFill>
                  <a:schemeClr val="dk1"/>
                </a:solidFill>
                <a:latin typeface="DM Sans"/>
                <a:ea typeface="DM Sans"/>
                <a:cs typeface="DM Sans"/>
                <a:sym typeface="DM Sans"/>
              </a:rPr>
              <a:t>, donde encontrarás un ejercicio para poner en práctica lo visto en la clase de hoy. </a:t>
            </a:r>
            <a:endParaRPr sz="2000">
              <a:solidFill>
                <a:schemeClr val="dk1"/>
              </a:solidFill>
              <a:latin typeface="DM Sans"/>
              <a:ea typeface="DM Sans"/>
              <a:cs typeface="DM Sans"/>
              <a:sym typeface="DM Sans"/>
            </a:endParaRPr>
          </a:p>
        </p:txBody>
      </p:sp>
      <p:grpSp>
        <p:nvGrpSpPr>
          <p:cNvPr id="605" name="Google Shape;605;p77"/>
          <p:cNvGrpSpPr/>
          <p:nvPr/>
        </p:nvGrpSpPr>
        <p:grpSpPr>
          <a:xfrm>
            <a:off x="4090622" y="793706"/>
            <a:ext cx="962746" cy="962746"/>
            <a:chOff x="3978725" y="468263"/>
            <a:chExt cx="1186525" cy="1186525"/>
          </a:xfrm>
        </p:grpSpPr>
        <p:pic>
          <p:nvPicPr>
            <p:cNvPr id="606" name="Google Shape;606;p77"/>
            <p:cNvPicPr preferRelativeResize="0"/>
            <p:nvPr/>
          </p:nvPicPr>
          <p:blipFill rotWithShape="1">
            <a:blip r:embed="rId4">
              <a:alphaModFix/>
            </a:blip>
            <a:srcRect b="0" l="0" r="0" t="0"/>
            <a:stretch/>
          </p:blipFill>
          <p:spPr>
            <a:xfrm>
              <a:off x="3978725" y="468263"/>
              <a:ext cx="1186525" cy="1186525"/>
            </a:xfrm>
            <a:prstGeom prst="rect">
              <a:avLst/>
            </a:prstGeom>
            <a:noFill/>
            <a:ln>
              <a:noFill/>
            </a:ln>
          </p:spPr>
        </p:pic>
        <p:sp>
          <p:nvSpPr>
            <p:cNvPr id="607" name="Google Shape;607;p77"/>
            <p:cNvSpPr/>
            <p:nvPr/>
          </p:nvSpPr>
          <p:spPr>
            <a:xfrm>
              <a:off x="4113300" y="610488"/>
              <a:ext cx="917400" cy="9021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8" name="Google Shape;608;p77"/>
            <p:cNvPicPr preferRelativeResize="0"/>
            <p:nvPr/>
          </p:nvPicPr>
          <p:blipFill>
            <a:blip r:embed="rId5">
              <a:alphaModFix/>
            </a:blip>
            <a:stretch>
              <a:fillRect/>
            </a:stretch>
          </p:blipFill>
          <p:spPr>
            <a:xfrm>
              <a:off x="4306363" y="795888"/>
              <a:ext cx="531300" cy="531300"/>
            </a:xfrm>
            <a:prstGeom prst="rect">
              <a:avLst/>
            </a:prstGeom>
            <a:noFill/>
            <a:ln>
              <a:noFill/>
            </a:ln>
          </p:spPr>
        </p:pic>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78"/>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¡Prácticas iniciales!</a:t>
            </a:r>
            <a:endParaRPr b="1" sz="4000">
              <a:solidFill>
                <a:schemeClr val="dk1"/>
              </a:solidFill>
              <a:latin typeface="DM Sans"/>
              <a:ea typeface="DM Sans"/>
              <a:cs typeface="DM Sans"/>
              <a:sym typeface="DM Sans"/>
            </a:endParaRPr>
          </a:p>
        </p:txBody>
      </p:sp>
      <p:pic>
        <p:nvPicPr>
          <p:cNvPr id="614" name="Google Shape;614;p78"/>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615" name="Google Shape;615;p78"/>
          <p:cNvGrpSpPr/>
          <p:nvPr/>
        </p:nvGrpSpPr>
        <p:grpSpPr>
          <a:xfrm>
            <a:off x="7985187" y="266059"/>
            <a:ext cx="660429" cy="660429"/>
            <a:chOff x="5323100" y="2467173"/>
            <a:chExt cx="738900" cy="738900"/>
          </a:xfrm>
        </p:grpSpPr>
        <p:sp>
          <p:nvSpPr>
            <p:cNvPr id="616" name="Google Shape;616;p78"/>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617" name="Google Shape;617;p78"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618" name="Google Shape;618;p78"/>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619" name="Google Shape;619;p78"/>
          <p:cNvSpPr/>
          <p:nvPr/>
        </p:nvSpPr>
        <p:spPr>
          <a:xfrm>
            <a:off x="580075" y="5030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 sz="1500">
                <a:solidFill>
                  <a:srgbClr val="000000"/>
                </a:solidFill>
                <a:latin typeface="DM Sans Medium"/>
                <a:ea typeface="DM Sans Medium"/>
                <a:cs typeface="DM Sans Medium"/>
                <a:sym typeface="DM Sans Medium"/>
              </a:rPr>
              <a:t>Actividad </a:t>
            </a:r>
            <a:r>
              <a:rPr lang="es" sz="1500">
                <a:latin typeface="DM Sans Medium"/>
                <a:ea typeface="DM Sans Medium"/>
                <a:cs typeface="DM Sans Medium"/>
                <a:sym typeface="DM Sans Medium"/>
              </a:rPr>
              <a:t>extra</a:t>
            </a:r>
            <a:r>
              <a:rPr lang="es" sz="1500">
                <a:solidFill>
                  <a:srgbClr val="000000"/>
                </a:solidFill>
                <a:latin typeface="DM Sans Medium"/>
                <a:ea typeface="DM Sans Medium"/>
                <a:cs typeface="DM Sans Medium"/>
                <a:sym typeface="DM Sans Medium"/>
              </a:rPr>
              <a:t> Nº </a:t>
            </a:r>
            <a:r>
              <a:rPr lang="es" sz="1500">
                <a:latin typeface="DM Sans Medium"/>
                <a:ea typeface="DM Sans Medium"/>
                <a:cs typeface="DM Sans Medium"/>
                <a:sym typeface="DM Sans Medium"/>
              </a:rPr>
              <a:t>2</a:t>
            </a:r>
            <a:endParaRPr sz="1500">
              <a:latin typeface="DM Sans Medium"/>
              <a:ea typeface="DM Sans Medium"/>
              <a:cs typeface="DM Sans Medium"/>
              <a:sym typeface="DM Sans Medium"/>
            </a:endParaRPr>
          </a:p>
        </p:txBody>
      </p:sp>
      <p:sp>
        <p:nvSpPr>
          <p:cNvPr id="620" name="Google Shape;620;p78"/>
          <p:cNvSpPr txBox="1"/>
          <p:nvPr/>
        </p:nvSpPr>
        <p:spPr>
          <a:xfrm>
            <a:off x="457725" y="2158800"/>
            <a:ext cx="8086200" cy="1761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solidFill>
                  <a:schemeClr val="dk1"/>
                </a:solidFill>
                <a:latin typeface="DM Sans"/>
                <a:ea typeface="DM Sans"/>
                <a:cs typeface="DM Sans"/>
                <a:sym typeface="DM Sans"/>
              </a:rPr>
              <a:t>Consigna</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Realiza los ejercicios 1, 2, 3, 4, y 5.</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0" lvl="0" marL="0" rtl="0" algn="l">
              <a:spcBef>
                <a:spcPts val="800"/>
              </a:spcBef>
              <a:spcAft>
                <a:spcPts val="0"/>
              </a:spcAft>
              <a:buNone/>
            </a:pPr>
            <a:r>
              <a:rPr b="1" lang="es" sz="1350">
                <a:solidFill>
                  <a:schemeClr val="dk1"/>
                </a:solidFill>
                <a:latin typeface="DM Sans"/>
                <a:ea typeface="DM Sans"/>
                <a:cs typeface="DM Sans"/>
                <a:sym typeface="DM Sans"/>
              </a:rPr>
              <a:t>Formato</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Puedes completar estas consignas en un Google Docs o un link a su Colabs </a:t>
            </a:r>
            <a:r>
              <a:rPr lang="es" sz="1350">
                <a:solidFill>
                  <a:schemeClr val="dk1"/>
                </a:solidFill>
                <a:latin typeface="DM Sans"/>
                <a:ea typeface="DM Sans"/>
                <a:cs typeface="DM Sans"/>
                <a:sym typeface="DM Sans"/>
              </a:rPr>
              <a:t>o descargando La Guía de actividades  para poder editarla. </a:t>
            </a:r>
            <a:endParaRPr sz="1350">
              <a:solidFill>
                <a:schemeClr val="dk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5"/>
          <p:cNvSpPr txBox="1"/>
          <p:nvPr/>
        </p:nvSpPr>
        <p:spPr>
          <a:xfrm>
            <a:off x="14315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Cuestionario de tarea</a:t>
            </a:r>
            <a:endParaRPr b="1" i="0" sz="3500" u="none" cap="none" strike="noStrike">
              <a:solidFill>
                <a:srgbClr val="EAFF6A"/>
              </a:solidFill>
              <a:latin typeface="DM Sans"/>
              <a:ea typeface="DM Sans"/>
              <a:cs typeface="DM Sans"/>
              <a:sym typeface="DM Sans"/>
            </a:endParaRPr>
          </a:p>
        </p:txBody>
      </p:sp>
      <p:sp>
        <p:nvSpPr>
          <p:cNvPr id="121" name="Google Shape;121;p25"/>
          <p:cNvSpPr txBox="1"/>
          <p:nvPr/>
        </p:nvSpPr>
        <p:spPr>
          <a:xfrm>
            <a:off x="473350" y="1626100"/>
            <a:ext cx="71694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 sz="2500" u="none" cap="none" strike="noStrike">
                <a:solidFill>
                  <a:schemeClr val="lt1"/>
                </a:solidFill>
                <a:latin typeface="DM Sans"/>
                <a:ea typeface="DM Sans"/>
                <a:cs typeface="DM Sans"/>
                <a:sym typeface="DM Sans"/>
              </a:rPr>
              <a:t>¿Te gustaría comprobar tus conocimientos de la clase anterior?</a:t>
            </a:r>
            <a:endParaRPr b="1" i="0" sz="2500" u="none" cap="none" strike="noStrike">
              <a:solidFill>
                <a:srgbClr val="DEFC52"/>
              </a:solidFill>
              <a:latin typeface="Helvetica Neue"/>
              <a:ea typeface="Helvetica Neue"/>
              <a:cs typeface="Helvetica Neue"/>
              <a:sym typeface="Helvetica Neue"/>
            </a:endParaRPr>
          </a:p>
        </p:txBody>
      </p:sp>
      <p:sp>
        <p:nvSpPr>
          <p:cNvPr id="122" name="Google Shape;122;p25"/>
          <p:cNvSpPr txBox="1"/>
          <p:nvPr/>
        </p:nvSpPr>
        <p:spPr>
          <a:xfrm>
            <a:off x="473350" y="3980550"/>
            <a:ext cx="7169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5 minutos</a:t>
            </a:r>
            <a:endParaRPr b="1" i="0" sz="2000" u="none" cap="none" strike="noStrike">
              <a:solidFill>
                <a:srgbClr val="83AEFB"/>
              </a:solidFill>
              <a:latin typeface="DM Sans"/>
              <a:ea typeface="DM Sans"/>
              <a:cs typeface="DM Sans"/>
              <a:sym typeface="DM Sans"/>
            </a:endParaRPr>
          </a:p>
        </p:txBody>
      </p:sp>
      <p:sp>
        <p:nvSpPr>
          <p:cNvPr id="123" name="Google Shape;123;p25"/>
          <p:cNvSpPr txBox="1"/>
          <p:nvPr/>
        </p:nvSpPr>
        <p:spPr>
          <a:xfrm>
            <a:off x="473350" y="2610875"/>
            <a:ext cx="7169400" cy="13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2500" u="none" cap="none" strike="noStrike">
                <a:solidFill>
                  <a:srgbClr val="B7B7B7"/>
                </a:solidFill>
                <a:latin typeface="DM Sans"/>
                <a:ea typeface="DM Sans"/>
                <a:cs typeface="DM Sans"/>
                <a:sym typeface="DM Sans"/>
              </a:rPr>
              <a:t>Te compartimos a través del chat de Zoom</a:t>
            </a:r>
            <a:r>
              <a:rPr lang="es" sz="2500">
                <a:solidFill>
                  <a:srgbClr val="B7B7B7"/>
                </a:solidFill>
                <a:latin typeface="DM Sans"/>
                <a:ea typeface="DM Sans"/>
                <a:cs typeface="DM Sans"/>
                <a:sym typeface="DM Sans"/>
              </a:rPr>
              <a:t> </a:t>
            </a:r>
            <a:r>
              <a:rPr b="0" i="0" lang="es" sz="2500" u="none" cap="none" strike="noStrike">
                <a:solidFill>
                  <a:srgbClr val="B7B7B7"/>
                </a:solidFill>
                <a:latin typeface="DM Sans"/>
                <a:ea typeface="DM Sans"/>
                <a:cs typeface="DM Sans"/>
                <a:sym typeface="DM Sans"/>
              </a:rPr>
              <a:t>el enlace a un breve </a:t>
            </a:r>
            <a:r>
              <a:rPr b="1" i="0" lang="es" sz="2500" u="none" cap="none" strike="noStrike">
                <a:solidFill>
                  <a:srgbClr val="B7B7B7"/>
                </a:solidFill>
                <a:latin typeface="DM Sans"/>
                <a:ea typeface="DM Sans"/>
                <a:cs typeface="DM Sans"/>
                <a:sym typeface="DM Sans"/>
              </a:rPr>
              <a:t>cuestionario de </a:t>
            </a:r>
            <a:r>
              <a:rPr b="1" i="0" lang="es" sz="2500" u="sng" cap="none" strike="noStrike">
                <a:solidFill>
                  <a:schemeClr val="hlink"/>
                </a:solidFill>
                <a:latin typeface="DM Sans"/>
                <a:ea typeface="DM Sans"/>
                <a:cs typeface="DM Sans"/>
                <a:sym typeface="DM Sans"/>
                <a:hlinkClick r:id="rId3"/>
              </a:rPr>
              <a:t>Kahoot</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p:txBody>
      </p:sp>
      <p:grpSp>
        <p:nvGrpSpPr>
          <p:cNvPr id="124" name="Google Shape;124;p25"/>
          <p:cNvGrpSpPr/>
          <p:nvPr/>
        </p:nvGrpSpPr>
        <p:grpSpPr>
          <a:xfrm>
            <a:off x="473351" y="619523"/>
            <a:ext cx="738900" cy="738900"/>
            <a:chOff x="473351" y="619523"/>
            <a:chExt cx="738900" cy="738900"/>
          </a:xfrm>
        </p:grpSpPr>
        <p:sp>
          <p:nvSpPr>
            <p:cNvPr id="125" name="Google Shape;125;p2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6" name="Google Shape;126;p25" title="ícono de cuestionario de tarea"/>
            <p:cNvPicPr preferRelativeResize="0"/>
            <p:nvPr/>
          </p:nvPicPr>
          <p:blipFill rotWithShape="1">
            <a:blip r:embed="rId4">
              <a:alphaModFix/>
            </a:blip>
            <a:srcRect b="0" l="0" r="0" t="0"/>
            <a:stretch/>
          </p:blipFill>
          <p:spPr>
            <a:xfrm>
              <a:off x="596500" y="742675"/>
              <a:ext cx="492600" cy="492600"/>
            </a:xfrm>
            <a:prstGeom prst="rect">
              <a:avLst/>
            </a:prstGeom>
            <a:noFill/>
            <a:ln>
              <a:noFill/>
            </a:ln>
          </p:spPr>
        </p:pic>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79"/>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chemeClr val="dk1"/>
                </a:solidFill>
                <a:highlight>
                  <a:srgbClr val="EAFF6A"/>
                </a:highlight>
                <a:latin typeface="DM Sans"/>
                <a:ea typeface="DM Sans"/>
                <a:cs typeface="DM Sans"/>
                <a:sym typeface="DM Sans"/>
              </a:rPr>
              <a:t>¿Quieres saber más?</a:t>
            </a:r>
            <a:endParaRPr b="1" i="0" sz="3500" u="none" cap="none" strike="noStrike">
              <a:solidFill>
                <a:schemeClr val="dk1"/>
              </a:solidFill>
              <a:highlight>
                <a:srgbClr val="EAFF6A"/>
              </a:highlight>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chemeClr val="dk1"/>
                </a:solidFill>
                <a:latin typeface="DM Sans"/>
                <a:ea typeface="DM Sans"/>
                <a:cs typeface="DM Sans"/>
                <a:sym typeface="DM Sans"/>
              </a:rPr>
              <a:t>Te dejamos material ampliado de la clase</a:t>
            </a:r>
            <a:endParaRPr b="1" i="0" sz="3500" u="none" cap="none" strike="noStrike">
              <a:solidFill>
                <a:schemeClr val="dk1"/>
              </a:solidFill>
              <a:latin typeface="DM Sans"/>
              <a:ea typeface="DM Sans"/>
              <a:cs typeface="DM Sans"/>
              <a:sym typeface="DM Sans"/>
            </a:endParaRPr>
          </a:p>
        </p:txBody>
      </p:sp>
      <p:grpSp>
        <p:nvGrpSpPr>
          <p:cNvPr id="626" name="Google Shape;626;p79"/>
          <p:cNvGrpSpPr/>
          <p:nvPr/>
        </p:nvGrpSpPr>
        <p:grpSpPr>
          <a:xfrm>
            <a:off x="4202550" y="994173"/>
            <a:ext cx="738900" cy="738900"/>
            <a:chOff x="4202550" y="994173"/>
            <a:chExt cx="738900" cy="738900"/>
          </a:xfrm>
        </p:grpSpPr>
        <p:sp>
          <p:nvSpPr>
            <p:cNvPr id="627" name="Google Shape;627;p79"/>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628" name="Google Shape;628;p79" title="ícono de material ampliado"/>
            <p:cNvPicPr preferRelativeResize="0"/>
            <p:nvPr/>
          </p:nvPicPr>
          <p:blipFill rotWithShape="1">
            <a:blip r:embed="rId3">
              <a:alphaModFix/>
            </a:blip>
            <a:srcRect b="0" l="0" r="0" t="0"/>
            <a:stretch/>
          </p:blipFill>
          <p:spPr>
            <a:xfrm>
              <a:off x="4346688" y="1138325"/>
              <a:ext cx="450600" cy="450600"/>
            </a:xfrm>
            <a:prstGeom prst="rect">
              <a:avLst/>
            </a:prstGeom>
            <a:noFill/>
            <a:ln>
              <a:noFill/>
            </a:ln>
          </p:spPr>
        </p:pic>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80"/>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Recursos </a:t>
            </a:r>
            <a:endParaRPr b="1" i="0" sz="4000" u="none" cap="none" strike="noStrike">
              <a:solidFill>
                <a:schemeClr val="dk1"/>
              </a:solidFill>
              <a:latin typeface="DM Sans"/>
              <a:ea typeface="DM Sans"/>
              <a:cs typeface="DM Sans"/>
              <a:sym typeface="DM Sans"/>
            </a:endParaRPr>
          </a:p>
        </p:txBody>
      </p:sp>
      <p:grpSp>
        <p:nvGrpSpPr>
          <p:cNvPr id="634" name="Google Shape;634;p80"/>
          <p:cNvGrpSpPr/>
          <p:nvPr/>
        </p:nvGrpSpPr>
        <p:grpSpPr>
          <a:xfrm>
            <a:off x="457359" y="468285"/>
            <a:ext cx="431074" cy="431074"/>
            <a:chOff x="4202550" y="994173"/>
            <a:chExt cx="738900" cy="738900"/>
          </a:xfrm>
        </p:grpSpPr>
        <p:sp>
          <p:nvSpPr>
            <p:cNvPr id="635" name="Google Shape;635;p80"/>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636" name="Google Shape;636;p80" title="ícono de material ampliado"/>
            <p:cNvPicPr preferRelativeResize="0"/>
            <p:nvPr/>
          </p:nvPicPr>
          <p:blipFill rotWithShape="1">
            <a:blip r:embed="rId3">
              <a:alphaModFix/>
            </a:blip>
            <a:srcRect b="0" l="0" r="0" t="0"/>
            <a:stretch/>
          </p:blipFill>
          <p:spPr>
            <a:xfrm>
              <a:off x="4346688" y="1138325"/>
              <a:ext cx="450600" cy="450600"/>
            </a:xfrm>
            <a:prstGeom prst="rect">
              <a:avLst/>
            </a:prstGeom>
            <a:noFill/>
            <a:ln>
              <a:noFill/>
            </a:ln>
          </p:spPr>
        </p:pic>
      </p:grpSp>
      <p:sp>
        <p:nvSpPr>
          <p:cNvPr id="637" name="Google Shape;637;p80"/>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MATERIAL AMPLIADO</a:t>
            </a:r>
            <a:endParaRPr b="0" i="0" sz="1400" u="none" cap="none" strike="noStrike">
              <a:solidFill>
                <a:srgbClr val="000000"/>
              </a:solidFill>
              <a:latin typeface="DM Sans"/>
              <a:ea typeface="DM Sans"/>
              <a:cs typeface="DM Sans"/>
              <a:sym typeface="DM Sans"/>
            </a:endParaRPr>
          </a:p>
        </p:txBody>
      </p:sp>
      <p:sp>
        <p:nvSpPr>
          <p:cNvPr id="638" name="Google Shape;638;p80"/>
          <p:cNvSpPr txBox="1"/>
          <p:nvPr/>
        </p:nvSpPr>
        <p:spPr>
          <a:xfrm>
            <a:off x="559000" y="4675925"/>
            <a:ext cx="7056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rgbClr val="999999"/>
                </a:solidFill>
                <a:latin typeface="DM Sans"/>
                <a:ea typeface="DM Sans"/>
                <a:cs typeface="DM Sans"/>
                <a:sym typeface="DM Sans"/>
              </a:rPr>
              <a:t>Disponible en nuestro repositorio.</a:t>
            </a:r>
            <a:endParaRPr b="0" i="1" sz="1100" u="sng" cap="none" strike="noStrike">
              <a:solidFill>
                <a:srgbClr val="83AEFB"/>
              </a:solidFill>
              <a:latin typeface="DM Sans"/>
              <a:ea typeface="DM Sans"/>
              <a:cs typeface="DM Sans"/>
              <a:sym typeface="DM Sans"/>
            </a:endParaRPr>
          </a:p>
        </p:txBody>
      </p:sp>
      <p:sp>
        <p:nvSpPr>
          <p:cNvPr id="639" name="Google Shape;639;p80"/>
          <p:cNvSpPr txBox="1"/>
          <p:nvPr/>
        </p:nvSpPr>
        <p:spPr>
          <a:xfrm>
            <a:off x="457350" y="1725800"/>
            <a:ext cx="3834600" cy="2456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0" lvl="0" marL="457200" marR="0" rtl="0" algn="l">
              <a:lnSpc>
                <a:spcPct val="115000"/>
              </a:lnSpc>
              <a:spcBef>
                <a:spcPts val="0"/>
              </a:spcBef>
              <a:spcAft>
                <a:spcPts val="0"/>
              </a:spcAft>
              <a:buClr>
                <a:srgbClr val="000000"/>
              </a:buClr>
              <a:buSzPts val="1350"/>
              <a:buFont typeface="Arial"/>
              <a:buNone/>
            </a:pPr>
            <a:r>
              <a:t/>
            </a:r>
            <a:endParaRPr b="0" i="0" sz="1350" u="none" cap="none" strike="noStrike">
              <a:solidFill>
                <a:srgbClr val="83AEFB"/>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sng" cap="none" strike="noStrike">
                <a:solidFill>
                  <a:schemeClr val="hlink"/>
                </a:solidFill>
                <a:latin typeface="DM Sans"/>
                <a:ea typeface="DM Sans"/>
                <a:cs typeface="DM Sans"/>
                <a:sym typeface="DM Sans"/>
                <a:hlinkClick r:id="rId4"/>
              </a:rPr>
              <a:t>Tipo Listas </a:t>
            </a:r>
            <a:endParaRPr b="0" i="0" sz="1350" u="none" cap="none" strike="noStrike">
              <a:solidFill>
                <a:srgbClr val="83AEFB"/>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sng" cap="none" strike="noStrike">
                <a:solidFill>
                  <a:schemeClr val="hlink"/>
                </a:solidFill>
                <a:latin typeface="DM Sans"/>
                <a:ea typeface="DM Sans"/>
                <a:cs typeface="DM Sans"/>
                <a:sym typeface="DM Sans"/>
                <a:hlinkClick r:id="rId5"/>
              </a:rPr>
              <a:t>Artículo: Funciones Listas  </a:t>
            </a:r>
            <a:endParaRPr b="0" i="0" sz="1350" u="none" cap="none" strike="noStrike">
              <a:solidFill>
                <a:srgbClr val="83AEFB"/>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sng" cap="none" strike="noStrike">
                <a:solidFill>
                  <a:schemeClr val="hlink"/>
                </a:solidFill>
                <a:latin typeface="DM Sans"/>
                <a:ea typeface="DM Sans"/>
                <a:cs typeface="DM Sans"/>
                <a:sym typeface="DM Sans"/>
                <a:hlinkClick r:id="rId6"/>
              </a:rPr>
              <a:t>Artículo: Tipo Tuplas </a:t>
            </a:r>
            <a:endParaRPr b="0" i="0" sz="1350" u="none" cap="none" strike="noStrike">
              <a:solidFill>
                <a:srgbClr val="83AEFB"/>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sng" cap="none" strike="noStrike">
                <a:solidFill>
                  <a:schemeClr val="hlink"/>
                </a:solidFill>
                <a:latin typeface="DM Sans"/>
                <a:ea typeface="DM Sans"/>
                <a:cs typeface="DM Sans"/>
                <a:sym typeface="DM Sans"/>
                <a:hlinkClick r:id="rId7"/>
              </a:rPr>
              <a:t>EjemplosClaseEnVivo</a:t>
            </a:r>
            <a:endParaRPr b="0" i="0" sz="1350" u="none" cap="none" strike="noStrike">
              <a:solidFill>
                <a:srgbClr val="83AEFB"/>
              </a:solidFill>
              <a:latin typeface="DM Sans"/>
              <a:ea typeface="DM Sans"/>
              <a:cs typeface="DM Sans"/>
              <a:sym typeface="DM Sans"/>
            </a:endParaRPr>
          </a:p>
          <a:p>
            <a:pPr indent="0" lvl="0" marL="457200" marR="0" rtl="0" algn="l">
              <a:lnSpc>
                <a:spcPct val="100000"/>
              </a:lnSpc>
              <a:spcBef>
                <a:spcPts val="800"/>
              </a:spcBef>
              <a:spcAft>
                <a:spcPts val="0"/>
              </a:spcAft>
              <a:buClr>
                <a:srgbClr val="000000"/>
              </a:buClr>
              <a:buSzPts val="1350"/>
              <a:buFont typeface="Arial"/>
              <a:buNone/>
            </a:pPr>
            <a:r>
              <a:t/>
            </a:r>
            <a:endParaRPr b="0" i="0" sz="1350" u="none" cap="none" strike="noStrike">
              <a:solidFill>
                <a:srgbClr val="83AEFB"/>
              </a:solidFill>
              <a:latin typeface="DM Sans"/>
              <a:ea typeface="DM Sans"/>
              <a:cs typeface="DM Sans"/>
              <a:sym typeface="DM Sans"/>
            </a:endParaRPr>
          </a:p>
          <a:p>
            <a:pPr indent="0" lvl="0" marL="457200" marR="0" rtl="0" algn="l">
              <a:lnSpc>
                <a:spcPct val="100000"/>
              </a:lnSpc>
              <a:spcBef>
                <a:spcPts val="800"/>
              </a:spcBef>
              <a:spcAft>
                <a:spcPts val="0"/>
              </a:spcAft>
              <a:buClr>
                <a:srgbClr val="000000"/>
              </a:buClr>
              <a:buSzPts val="1350"/>
              <a:buFont typeface="Arial"/>
              <a:buNone/>
            </a:pPr>
            <a:r>
              <a:t/>
            </a:r>
            <a:endParaRPr b="0" i="0" sz="1350" u="none" cap="none" strike="noStrike">
              <a:solidFill>
                <a:srgbClr val="83AEFB"/>
              </a:solidFill>
              <a:latin typeface="DM Sans"/>
              <a:ea typeface="DM Sans"/>
              <a:cs typeface="DM Sans"/>
              <a:sym typeface="DM Sans"/>
            </a:endParaRPr>
          </a:p>
          <a:p>
            <a:pPr indent="0" lvl="0" marL="457200" marR="0" rtl="0" algn="l">
              <a:lnSpc>
                <a:spcPct val="100000"/>
              </a:lnSpc>
              <a:spcBef>
                <a:spcPts val="800"/>
              </a:spcBef>
              <a:spcAft>
                <a:spcPts val="800"/>
              </a:spcAft>
              <a:buClr>
                <a:srgbClr val="000000"/>
              </a:buClr>
              <a:buSzPts val="1350"/>
              <a:buFont typeface="Arial"/>
              <a:buNone/>
            </a:pPr>
            <a:r>
              <a:t/>
            </a:r>
            <a:endParaRPr b="1" i="0" sz="1350" u="none" cap="none" strike="noStrike">
              <a:solidFill>
                <a:srgbClr val="999999"/>
              </a:solidFill>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81"/>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chemeClr val="dk1"/>
                </a:solidFill>
                <a:highlight>
                  <a:srgbClr val="EAFF6A"/>
                </a:highlight>
                <a:latin typeface="DM Sans"/>
                <a:ea typeface="DM Sans"/>
                <a:cs typeface="DM Sans"/>
                <a:sym typeface="DM Sans"/>
              </a:rPr>
              <a:t>¿Aún quieres conocer más?</a:t>
            </a:r>
            <a:endParaRPr b="1" i="0" sz="3500" u="none" cap="none" strike="noStrike">
              <a:solidFill>
                <a:schemeClr val="dk1"/>
              </a:solidFill>
              <a:highlight>
                <a:srgbClr val="EAFF6A"/>
              </a:highlight>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chemeClr val="dk1"/>
                </a:solidFill>
                <a:latin typeface="DM Sans"/>
                <a:ea typeface="DM Sans"/>
                <a:cs typeface="DM Sans"/>
                <a:sym typeface="DM Sans"/>
              </a:rPr>
              <a:t>Te recomendamos el siguiente material</a:t>
            </a:r>
            <a:endParaRPr b="1" i="0" sz="3500" u="none" cap="none" strike="noStrike">
              <a:solidFill>
                <a:schemeClr val="dk1"/>
              </a:solidFill>
              <a:latin typeface="DM Sans"/>
              <a:ea typeface="DM Sans"/>
              <a:cs typeface="DM Sans"/>
              <a:sym typeface="DM Sans"/>
            </a:endParaRPr>
          </a:p>
        </p:txBody>
      </p:sp>
      <p:grpSp>
        <p:nvGrpSpPr>
          <p:cNvPr id="645" name="Google Shape;645;p81"/>
          <p:cNvGrpSpPr/>
          <p:nvPr/>
        </p:nvGrpSpPr>
        <p:grpSpPr>
          <a:xfrm>
            <a:off x="4202550" y="994173"/>
            <a:ext cx="738900" cy="738900"/>
            <a:chOff x="4202550" y="994173"/>
            <a:chExt cx="738900" cy="738900"/>
          </a:xfrm>
        </p:grpSpPr>
        <p:sp>
          <p:nvSpPr>
            <p:cNvPr id="646" name="Google Shape;646;p81"/>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647" name="Google Shape;647;p81" title="ícono de material ampliado"/>
            <p:cNvPicPr preferRelativeResize="0"/>
            <p:nvPr/>
          </p:nvPicPr>
          <p:blipFill rotWithShape="1">
            <a:blip r:embed="rId3">
              <a:alphaModFix/>
            </a:blip>
            <a:srcRect b="0" l="0" r="0" t="0"/>
            <a:stretch/>
          </p:blipFill>
          <p:spPr>
            <a:xfrm>
              <a:off x="4346688" y="1138325"/>
              <a:ext cx="450600" cy="450600"/>
            </a:xfrm>
            <a:prstGeom prst="rect">
              <a:avLst/>
            </a:prstGeom>
            <a:noFill/>
            <a:ln>
              <a:noFill/>
            </a:ln>
          </p:spPr>
        </p:pic>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82"/>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Recursos multimedia</a:t>
            </a:r>
            <a:endParaRPr b="1" i="0" sz="4000" u="none" cap="none" strike="noStrike">
              <a:solidFill>
                <a:schemeClr val="dk1"/>
              </a:solidFill>
              <a:latin typeface="DM Sans"/>
              <a:ea typeface="DM Sans"/>
              <a:cs typeface="DM Sans"/>
              <a:sym typeface="DM Sans"/>
            </a:endParaRPr>
          </a:p>
        </p:txBody>
      </p:sp>
      <p:grpSp>
        <p:nvGrpSpPr>
          <p:cNvPr id="653" name="Google Shape;653;p82"/>
          <p:cNvGrpSpPr/>
          <p:nvPr/>
        </p:nvGrpSpPr>
        <p:grpSpPr>
          <a:xfrm>
            <a:off x="457359" y="468285"/>
            <a:ext cx="431074" cy="431074"/>
            <a:chOff x="4202550" y="994173"/>
            <a:chExt cx="738900" cy="738900"/>
          </a:xfrm>
        </p:grpSpPr>
        <p:sp>
          <p:nvSpPr>
            <p:cNvPr id="654" name="Google Shape;654;p82"/>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655" name="Google Shape;655;p82" title="ícono de material ampliado"/>
            <p:cNvPicPr preferRelativeResize="0"/>
            <p:nvPr/>
          </p:nvPicPr>
          <p:blipFill rotWithShape="1">
            <a:blip r:embed="rId3">
              <a:alphaModFix/>
            </a:blip>
            <a:srcRect b="0" l="0" r="0" t="0"/>
            <a:stretch/>
          </p:blipFill>
          <p:spPr>
            <a:xfrm>
              <a:off x="4346688" y="1138325"/>
              <a:ext cx="450600" cy="450600"/>
            </a:xfrm>
            <a:prstGeom prst="rect">
              <a:avLst/>
            </a:prstGeom>
            <a:noFill/>
            <a:ln>
              <a:noFill/>
            </a:ln>
          </p:spPr>
        </p:pic>
      </p:grpSp>
      <p:sp>
        <p:nvSpPr>
          <p:cNvPr id="656" name="Google Shape;656;p82"/>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MATERIAL AMPLIADO</a:t>
            </a:r>
            <a:endParaRPr b="0" i="0" sz="1400" u="none" cap="none" strike="noStrike">
              <a:solidFill>
                <a:srgbClr val="000000"/>
              </a:solidFill>
              <a:latin typeface="DM Sans"/>
              <a:ea typeface="DM Sans"/>
              <a:cs typeface="DM Sans"/>
              <a:sym typeface="DM Sans"/>
            </a:endParaRPr>
          </a:p>
        </p:txBody>
      </p:sp>
      <p:sp>
        <p:nvSpPr>
          <p:cNvPr id="657" name="Google Shape;657;p82"/>
          <p:cNvSpPr txBox="1"/>
          <p:nvPr/>
        </p:nvSpPr>
        <p:spPr>
          <a:xfrm>
            <a:off x="559000" y="4675925"/>
            <a:ext cx="7056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rgbClr val="999999"/>
                </a:solidFill>
                <a:latin typeface="DM Sans"/>
                <a:ea typeface="DM Sans"/>
                <a:cs typeface="DM Sans"/>
                <a:sym typeface="DM Sans"/>
              </a:rPr>
              <a:t>Disponible en nuestro repositorio.</a:t>
            </a:r>
            <a:endParaRPr b="0" i="1" sz="1100" u="sng" cap="none" strike="noStrike">
              <a:solidFill>
                <a:srgbClr val="83AEFB"/>
              </a:solidFill>
              <a:latin typeface="DM Sans"/>
              <a:ea typeface="DM Sans"/>
              <a:cs typeface="DM Sans"/>
              <a:sym typeface="DM Sans"/>
            </a:endParaRPr>
          </a:p>
        </p:txBody>
      </p:sp>
      <p:sp>
        <p:nvSpPr>
          <p:cNvPr id="658" name="Google Shape;658;p82"/>
          <p:cNvSpPr txBox="1"/>
          <p:nvPr/>
        </p:nvSpPr>
        <p:spPr>
          <a:xfrm>
            <a:off x="457350" y="1725800"/>
            <a:ext cx="3834600" cy="1126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t/>
            </a:r>
            <a:endParaRPr b="0" i="0" sz="1350" u="none" cap="none" strike="noStrike">
              <a:solidFill>
                <a:srgbClr val="83AEFB"/>
              </a:solidFill>
              <a:latin typeface="DM Sans"/>
              <a:ea typeface="DM Sans"/>
              <a:cs typeface="DM Sans"/>
              <a:sym typeface="DM Sans"/>
            </a:endParaRPr>
          </a:p>
          <a:p>
            <a:pPr indent="-314325" lvl="0" marL="457200" marR="0" rtl="0" algn="l">
              <a:lnSpc>
                <a:spcPct val="115000"/>
              </a:lnSpc>
              <a:spcBef>
                <a:spcPts val="1000"/>
              </a:spcBef>
              <a:spcAft>
                <a:spcPts val="0"/>
              </a:spcAft>
              <a:buClr>
                <a:srgbClr val="EA90FF"/>
              </a:buClr>
              <a:buSzPts val="1350"/>
              <a:buFont typeface="DM Sans"/>
              <a:buChar char="✓"/>
            </a:pPr>
            <a:r>
              <a:rPr b="0" i="0" lang="es" sz="1350" u="sng" cap="none" strike="noStrike">
                <a:solidFill>
                  <a:schemeClr val="hlink"/>
                </a:solidFill>
                <a:latin typeface="DM Sans"/>
                <a:ea typeface="DM Sans"/>
                <a:cs typeface="DM Sans"/>
                <a:sym typeface="DM Sans"/>
                <a:hlinkClick r:id="rId4"/>
              </a:rPr>
              <a:t>Listas</a:t>
            </a:r>
            <a:r>
              <a:rPr b="0" i="0" lang="es" sz="1350" u="none" cap="none" strike="noStrike">
                <a:solidFill>
                  <a:srgbClr val="83AEFB"/>
                </a:solidFill>
                <a:latin typeface="DM Sans"/>
                <a:ea typeface="DM Sans"/>
                <a:cs typeface="DM Sans"/>
                <a:sym typeface="DM Sans"/>
              </a:rPr>
              <a:t>|</a:t>
            </a:r>
            <a:r>
              <a:rPr b="1" i="0" lang="es" sz="1350" u="none" cap="none" strike="noStrike">
                <a:solidFill>
                  <a:srgbClr val="999999"/>
                </a:solidFill>
                <a:latin typeface="DM Sans"/>
                <a:ea typeface="DM Sans"/>
                <a:cs typeface="DM Sans"/>
                <a:sym typeface="DM Sans"/>
              </a:rPr>
              <a:t>Nicolás Perez</a:t>
            </a:r>
            <a:endParaRPr b="0" i="0" sz="1350" u="none" cap="none" strike="noStrike">
              <a:solidFill>
                <a:srgbClr val="83AEFB"/>
              </a:solidFill>
              <a:latin typeface="DM Sans"/>
              <a:ea typeface="DM Sans"/>
              <a:cs typeface="DM Sans"/>
              <a:sym typeface="DM Sans"/>
            </a:endParaRPr>
          </a:p>
          <a:p>
            <a:pPr indent="-314325" lvl="0" marL="457200" marR="0" rtl="0" algn="l">
              <a:lnSpc>
                <a:spcPct val="115000"/>
              </a:lnSpc>
              <a:spcBef>
                <a:spcPts val="1000"/>
              </a:spcBef>
              <a:spcAft>
                <a:spcPts val="1000"/>
              </a:spcAft>
              <a:buClr>
                <a:srgbClr val="EA90FF"/>
              </a:buClr>
              <a:buSzPts val="1350"/>
              <a:buFont typeface="DM Sans"/>
              <a:buChar char="✓"/>
            </a:pPr>
            <a:r>
              <a:rPr b="0" i="0" lang="es" sz="1350" u="sng" cap="none" strike="noStrike">
                <a:solidFill>
                  <a:schemeClr val="hlink"/>
                </a:solidFill>
                <a:latin typeface="DM Sans"/>
                <a:ea typeface="DM Sans"/>
                <a:cs typeface="DM Sans"/>
                <a:sym typeface="DM Sans"/>
                <a:hlinkClick r:id="rId5"/>
              </a:rPr>
              <a:t>Tuplas</a:t>
            </a:r>
            <a:r>
              <a:rPr b="0" i="0" lang="es" sz="1350" u="none" cap="none" strike="noStrike">
                <a:solidFill>
                  <a:srgbClr val="83AEFB"/>
                </a:solidFill>
                <a:latin typeface="DM Sans"/>
                <a:ea typeface="DM Sans"/>
                <a:cs typeface="DM Sans"/>
                <a:sym typeface="DM Sans"/>
              </a:rPr>
              <a:t>|</a:t>
            </a:r>
            <a:r>
              <a:rPr b="1" i="0" lang="es" sz="1350" u="none" cap="none" strike="noStrike">
                <a:solidFill>
                  <a:srgbClr val="999999"/>
                </a:solidFill>
                <a:latin typeface="DM Sans"/>
                <a:ea typeface="DM Sans"/>
                <a:cs typeface="DM Sans"/>
                <a:sym typeface="DM Sans"/>
              </a:rPr>
              <a:t>Nicolás Perez</a:t>
            </a:r>
            <a:endParaRPr b="0" i="0" sz="1350" u="none" cap="none" strike="noStrike">
              <a:solidFill>
                <a:srgbClr val="83AEFB"/>
              </a:solidFill>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8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84"/>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Helvetica Neue"/>
                <a:ea typeface="Helvetica Neue"/>
                <a:cs typeface="Helvetica Neue"/>
                <a:sym typeface="Helvetica Neue"/>
              </a:rPr>
              <a:t>Resumen</a:t>
            </a:r>
            <a:r>
              <a:rPr b="1" i="0" lang="es" sz="4000" u="none" cap="none" strike="noStrike">
                <a:solidFill>
                  <a:srgbClr val="DEFC52"/>
                </a:solidFill>
                <a:latin typeface="Helvetica Neue"/>
                <a:ea typeface="Helvetica Neue"/>
                <a:cs typeface="Helvetica Neue"/>
                <a:sym typeface="Helvetica Neue"/>
              </a:rPr>
              <a:t> </a:t>
            </a:r>
            <a:endParaRPr b="1" i="0" sz="4000" u="none" cap="none" strike="noStrike">
              <a:solidFill>
                <a:srgbClr val="DEFC5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Helvetica Neue"/>
                <a:ea typeface="Helvetica Neue"/>
                <a:cs typeface="Helvetica Neue"/>
                <a:sym typeface="Helvetica Neue"/>
              </a:rPr>
              <a:t>de la clase hoy</a:t>
            </a:r>
            <a:endParaRPr b="0" i="0" sz="4000" u="none" cap="none" strike="noStrike">
              <a:solidFill>
                <a:schemeClr val="lt1"/>
              </a:solidFill>
              <a:latin typeface="Helvetica Neue Light"/>
              <a:ea typeface="Helvetica Neue Light"/>
              <a:cs typeface="Helvetica Neue Light"/>
              <a:sym typeface="Helvetica Neue Light"/>
            </a:endParaRPr>
          </a:p>
        </p:txBody>
      </p:sp>
      <p:sp>
        <p:nvSpPr>
          <p:cNvPr id="669" name="Google Shape;669;p84"/>
          <p:cNvSpPr txBox="1"/>
          <p:nvPr/>
        </p:nvSpPr>
        <p:spPr>
          <a:xfrm>
            <a:off x="2109143" y="2502363"/>
            <a:ext cx="4925700" cy="1736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Listas</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Tuplas</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Anidación</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Transformación de colecciones</a:t>
            </a:r>
            <a:endParaRPr b="0" i="0" sz="1350" u="none" cap="none" strike="noStrike">
              <a:solidFill>
                <a:schemeClr val="lt1"/>
              </a:solidFill>
              <a:latin typeface="DM Sans"/>
              <a:ea typeface="DM Sans"/>
              <a:cs typeface="DM Sans"/>
              <a:sym typeface="DM Sans"/>
            </a:endParaRPr>
          </a:p>
          <a:p>
            <a:pPr indent="0" lvl="0" marL="0" marR="0" rtl="0" algn="l">
              <a:lnSpc>
                <a:spcPct val="100000"/>
              </a:lnSpc>
              <a:spcBef>
                <a:spcPts val="1000"/>
              </a:spcBef>
              <a:spcAft>
                <a:spcPts val="100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85"/>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Opina y valora</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86"/>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pic>
        <p:nvPicPr>
          <p:cNvPr id="684" name="Google Shape;684;p87" title="Hashtag &quot;democratizando la educación&quot;"/>
          <p:cNvPicPr preferRelativeResize="0"/>
          <p:nvPr/>
        </p:nvPicPr>
        <p:blipFill rotWithShape="1">
          <a:blip r:embed="rId3">
            <a:alphaModFix/>
          </a:blip>
          <a:srcRect b="0" l="0" r="0" t="0"/>
          <a:stretch/>
        </p:blipFill>
        <p:spPr>
          <a:xfrm>
            <a:off x="1609675" y="2410500"/>
            <a:ext cx="5924650" cy="322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6"/>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Listas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7"/>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Tipos compuestos</a:t>
            </a:r>
            <a:endParaRPr b="1" i="0" sz="4000" u="none" cap="none" strike="noStrike">
              <a:solidFill>
                <a:schemeClr val="dk1"/>
              </a:solidFill>
              <a:latin typeface="DM Sans"/>
              <a:ea typeface="DM Sans"/>
              <a:cs typeface="DM Sans"/>
              <a:sym typeface="DM Sans"/>
            </a:endParaRPr>
          </a:p>
        </p:txBody>
      </p:sp>
      <p:sp>
        <p:nvSpPr>
          <p:cNvPr id="137" name="Google Shape;137;p27"/>
          <p:cNvSpPr txBox="1"/>
          <p:nvPr/>
        </p:nvSpPr>
        <p:spPr>
          <a:xfrm>
            <a:off x="457725" y="2211625"/>
            <a:ext cx="47301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En esta segunda clase vamos a estar hablando de otro tipo de datos, llamado </a:t>
            </a:r>
            <a:r>
              <a:rPr b="1" lang="es" sz="1350">
                <a:solidFill>
                  <a:schemeClr val="dk1"/>
                </a:solidFill>
                <a:latin typeface="DM Sans"/>
                <a:ea typeface="DM Sans"/>
                <a:cs typeface="DM Sans"/>
                <a:sym typeface="DM Sans"/>
              </a:rPr>
              <a:t>Lista</a:t>
            </a:r>
            <a:r>
              <a:rPr lang="es" sz="1350">
                <a:solidFill>
                  <a:schemeClr val="dk1"/>
                </a:solidFill>
                <a:latin typeface="DM Sans"/>
                <a:ea typeface="DM Sans"/>
                <a:cs typeface="DM Sans"/>
                <a:sym typeface="DM Sans"/>
              </a:rPr>
              <a:t> o </a:t>
            </a:r>
            <a:r>
              <a:rPr b="1" lang="es" sz="1350">
                <a:solidFill>
                  <a:schemeClr val="dk1"/>
                </a:solidFill>
                <a:latin typeface="DM Sans"/>
                <a:ea typeface="DM Sans"/>
                <a:cs typeface="DM Sans"/>
                <a:sym typeface="DM Sans"/>
              </a:rPr>
              <a:t>Array</a:t>
            </a:r>
            <a:r>
              <a:rPr lang="es" sz="1350">
                <a:solidFill>
                  <a:schemeClr val="dk1"/>
                </a:solidFill>
                <a:latin typeface="DM Sans"/>
                <a:ea typeface="DM Sans"/>
                <a:cs typeface="DM Sans"/>
                <a:sym typeface="DM Sans"/>
              </a:rPr>
              <a:t>. Python es un lenguaje muy flexible, el cual implementa multitud de tipos distintos por defecto y eso incluye también tipos compuestos de datos, los cuales se utilizan para agrupar distintos </a:t>
            </a:r>
            <a:r>
              <a:rPr b="1" lang="es" sz="1350">
                <a:solidFill>
                  <a:schemeClr val="dk1"/>
                </a:solidFill>
                <a:latin typeface="DM Sans"/>
                <a:ea typeface="DM Sans"/>
                <a:cs typeface="DM Sans"/>
                <a:sym typeface="DM Sans"/>
              </a:rPr>
              <a:t>elementos</a:t>
            </a:r>
            <a:r>
              <a:rPr lang="es" sz="1350">
                <a:solidFill>
                  <a:schemeClr val="dk1"/>
                </a:solidFill>
                <a:latin typeface="DM Sans"/>
                <a:ea typeface="DM Sans"/>
                <a:cs typeface="DM Sans"/>
                <a:sym typeface="DM Sans"/>
              </a:rPr>
              <a:t> o </a:t>
            </a:r>
            <a:r>
              <a:rPr b="1" lang="es" sz="1350">
                <a:solidFill>
                  <a:schemeClr val="dk1"/>
                </a:solidFill>
                <a:latin typeface="DM Sans"/>
                <a:ea typeface="DM Sans"/>
                <a:cs typeface="DM Sans"/>
                <a:sym typeface="DM Sans"/>
              </a:rPr>
              <a:t>ítems</a:t>
            </a:r>
            <a:r>
              <a:rPr lang="es" sz="1350">
                <a:solidFill>
                  <a:schemeClr val="dk1"/>
                </a:solidFill>
                <a:latin typeface="DM Sans"/>
                <a:ea typeface="DM Sans"/>
                <a:cs typeface="DM Sans"/>
                <a:sym typeface="DM Sans"/>
              </a:rPr>
              <a:t>, por ejemplo variables, o valores, de una forma </a:t>
            </a:r>
            <a:r>
              <a:rPr b="1" lang="es" sz="1350">
                <a:solidFill>
                  <a:schemeClr val="dk1"/>
                </a:solidFill>
                <a:latin typeface="DM Sans"/>
                <a:ea typeface="DM Sans"/>
                <a:cs typeface="DM Sans"/>
                <a:sym typeface="DM Sans"/>
              </a:rPr>
              <a:t>ordenada</a:t>
            </a:r>
            <a:r>
              <a:rPr lang="es" sz="1350">
                <a:solidFill>
                  <a:schemeClr val="dk1"/>
                </a:solidFill>
                <a:latin typeface="DM Sans"/>
                <a:ea typeface="DM Sans"/>
                <a:cs typeface="DM Sans"/>
                <a:sym typeface="DM Sans"/>
              </a:rPr>
              <a:t>, es decir, mantienen el orden en el que se definieron.</a:t>
            </a:r>
            <a:endParaRPr i="0" sz="1350" u="none" cap="none" strike="noStrike">
              <a:solidFill>
                <a:srgbClr val="000000"/>
              </a:solidFill>
              <a:latin typeface="DM Sans"/>
              <a:ea typeface="DM Sans"/>
              <a:cs typeface="DM Sans"/>
              <a:sym typeface="DM Sans"/>
            </a:endParaRPr>
          </a:p>
        </p:txBody>
      </p:sp>
      <p:grpSp>
        <p:nvGrpSpPr>
          <p:cNvPr id="138" name="Google Shape;138;p27"/>
          <p:cNvGrpSpPr/>
          <p:nvPr/>
        </p:nvGrpSpPr>
        <p:grpSpPr>
          <a:xfrm>
            <a:off x="8328901" y="76198"/>
            <a:ext cx="738900" cy="738900"/>
            <a:chOff x="473351" y="619523"/>
            <a:chExt cx="738900" cy="738900"/>
          </a:xfrm>
        </p:grpSpPr>
        <p:sp>
          <p:nvSpPr>
            <p:cNvPr id="139" name="Google Shape;139;p27"/>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0" name="Google Shape;140;p27"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8"/>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4000">
                <a:solidFill>
                  <a:schemeClr val="dk1"/>
                </a:solidFill>
                <a:latin typeface="DM Sans"/>
                <a:ea typeface="DM Sans"/>
                <a:cs typeface="DM Sans"/>
                <a:sym typeface="DM Sans"/>
              </a:rPr>
              <a:t>Listas en Python</a:t>
            </a:r>
            <a:endParaRPr b="1" sz="4000">
              <a:solidFill>
                <a:schemeClr val="dk1"/>
              </a:solidFill>
              <a:latin typeface="DM Sans"/>
              <a:ea typeface="DM Sans"/>
              <a:cs typeface="DM Sans"/>
              <a:sym typeface="DM Sans"/>
            </a:endParaRPr>
          </a:p>
        </p:txBody>
      </p:sp>
      <p:sp>
        <p:nvSpPr>
          <p:cNvPr id="146" name="Google Shape;146;p28"/>
          <p:cNvSpPr txBox="1"/>
          <p:nvPr/>
        </p:nvSpPr>
        <p:spPr>
          <a:xfrm>
            <a:off x="457725" y="2211625"/>
            <a:ext cx="47301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El más versátil de los tipos compuestos, es la Lista, la cual se describe como una lista de ítems separados por coma y contenido entre dos corchetes.</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Ejemplo:</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mi_lista =  [-11,     20   ,   3,   41]</a:t>
            </a:r>
            <a:endParaRPr>
              <a:solidFill>
                <a:schemeClr val="dk1"/>
              </a:solidFill>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otra_lista = ['Hola', 'como', 'estas', '?']</a:t>
            </a:r>
            <a:endParaRPr sz="1350">
              <a:latin typeface="DM Sans"/>
              <a:ea typeface="DM Sans"/>
              <a:cs typeface="DM Sans"/>
              <a:sym typeface="DM Sans"/>
            </a:endParaRPr>
          </a:p>
        </p:txBody>
      </p:sp>
      <p:grpSp>
        <p:nvGrpSpPr>
          <p:cNvPr id="147" name="Google Shape;147;p28"/>
          <p:cNvGrpSpPr/>
          <p:nvPr/>
        </p:nvGrpSpPr>
        <p:grpSpPr>
          <a:xfrm>
            <a:off x="8328901" y="76198"/>
            <a:ext cx="738900" cy="738900"/>
            <a:chOff x="473351" y="619523"/>
            <a:chExt cx="738900" cy="738900"/>
          </a:xfrm>
        </p:grpSpPr>
        <p:sp>
          <p:nvSpPr>
            <p:cNvPr id="148" name="Google Shape;148;p28"/>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9" name="Google Shape;149;p28"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